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62" r:id="rId3"/>
    <p:sldId id="277" r:id="rId4"/>
    <p:sldId id="257" r:id="rId5"/>
    <p:sldId id="258" r:id="rId6"/>
    <p:sldId id="259" r:id="rId7"/>
    <p:sldId id="261" r:id="rId8"/>
    <p:sldId id="270" r:id="rId9"/>
    <p:sldId id="276" r:id="rId10"/>
    <p:sldId id="265" r:id="rId11"/>
    <p:sldId id="280" r:id="rId12"/>
    <p:sldId id="264" r:id="rId13"/>
    <p:sldId id="281" r:id="rId14"/>
    <p:sldId id="282" r:id="rId15"/>
    <p:sldId id="284" r:id="rId16"/>
    <p:sldId id="279" r:id="rId17"/>
    <p:sldId id="263" r:id="rId18"/>
    <p:sldId id="266" r:id="rId19"/>
    <p:sldId id="267" r:id="rId20"/>
    <p:sldId id="278" r:id="rId21"/>
    <p:sldId id="271" r:id="rId22"/>
    <p:sldId id="268" r:id="rId23"/>
    <p:sldId id="269" r:id="rId24"/>
    <p:sldId id="272" r:id="rId25"/>
    <p:sldId id="275"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47"/>
    <p:restoredTop sz="76463"/>
  </p:normalViewPr>
  <p:slideViewPr>
    <p:cSldViewPr snapToGrid="0" snapToObjects="1">
      <p:cViewPr varScale="1">
        <p:scale>
          <a:sx n="50" d="100"/>
          <a:sy n="50" d="100"/>
        </p:scale>
        <p:origin x="96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ata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_rels/data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3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3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8F2C73-787A-4C07-B03D-F25F71D6496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C698D8A-41D9-4E08-A82B-FC574A7AB2CC}">
      <dgm:prSet/>
      <dgm:spPr/>
      <dgm:t>
        <a:bodyPr/>
        <a:lstStyle/>
        <a:p>
          <a:pPr>
            <a:lnSpc>
              <a:spcPct val="100000"/>
            </a:lnSpc>
          </a:pPr>
          <a:r>
            <a:rPr lang="en-US" dirty="0"/>
            <a:t>Dartmouth prohibits </a:t>
          </a:r>
          <a:r>
            <a:rPr lang="en-US" b="1" u="none" dirty="0"/>
            <a:t>Dartmouth Travel </a:t>
          </a:r>
          <a:r>
            <a:rPr lang="en-US" dirty="0"/>
            <a:t>to certain destinations based on a variety of risk assessment factors (even if the traveler is from that country).</a:t>
          </a:r>
        </a:p>
      </dgm:t>
    </dgm:pt>
    <dgm:pt modelId="{968B785E-A2B0-497A-9669-1B9D95E4FAD7}" type="parTrans" cxnId="{9633881C-13E4-47A0-9B09-8958C5CE712A}">
      <dgm:prSet/>
      <dgm:spPr/>
      <dgm:t>
        <a:bodyPr/>
        <a:lstStyle/>
        <a:p>
          <a:endParaRPr lang="en-US"/>
        </a:p>
      </dgm:t>
    </dgm:pt>
    <dgm:pt modelId="{7E818E3C-E18B-472B-8DF9-5D8705DD3543}" type="sibTrans" cxnId="{9633881C-13E4-47A0-9B09-8958C5CE712A}">
      <dgm:prSet/>
      <dgm:spPr/>
      <dgm:t>
        <a:bodyPr/>
        <a:lstStyle/>
        <a:p>
          <a:endParaRPr lang="en-US"/>
        </a:p>
      </dgm:t>
    </dgm:pt>
    <dgm:pt modelId="{972E5C02-0C0B-4C89-985C-88374FB93652}">
      <dgm:prSet/>
      <dgm:spPr/>
      <dgm:t>
        <a:bodyPr/>
        <a:lstStyle/>
        <a:p>
          <a:pPr>
            <a:lnSpc>
              <a:spcPct val="100000"/>
            </a:lnSpc>
          </a:pPr>
          <a:r>
            <a:rPr lang="en-US" b="0" dirty="0"/>
            <a:t>Dartmouth travel to these destinations is prohibited without a Travel Exception approved before departure.</a:t>
          </a:r>
        </a:p>
      </dgm:t>
    </dgm:pt>
    <dgm:pt modelId="{D5775071-D7B7-455B-819B-E49252FCB815}" type="parTrans" cxnId="{026B3DEC-AF64-4802-B4F8-2EDCE8A1541F}">
      <dgm:prSet/>
      <dgm:spPr/>
      <dgm:t>
        <a:bodyPr/>
        <a:lstStyle/>
        <a:p>
          <a:endParaRPr lang="en-US"/>
        </a:p>
      </dgm:t>
    </dgm:pt>
    <dgm:pt modelId="{671F3D18-D8B6-45C9-A452-74D910D838D6}" type="sibTrans" cxnId="{026B3DEC-AF64-4802-B4F8-2EDCE8A1541F}">
      <dgm:prSet/>
      <dgm:spPr/>
      <dgm:t>
        <a:bodyPr/>
        <a:lstStyle/>
        <a:p>
          <a:endParaRPr lang="en-US"/>
        </a:p>
      </dgm:t>
    </dgm:pt>
    <dgm:pt modelId="{E74875A9-4D2E-4292-9ED2-D9A5A3AAE2AE}">
      <dgm:prSet/>
      <dgm:spPr/>
      <dgm:t>
        <a:bodyPr/>
        <a:lstStyle/>
        <a:p>
          <a:pPr>
            <a:lnSpc>
              <a:spcPct val="100000"/>
            </a:lnSpc>
          </a:pPr>
          <a:r>
            <a:rPr lang="en-US" i="0" dirty="0"/>
            <a:t>Consult the Global Dartmouth webpage for current list of countries requiring an exception (varies whether traveler is an undergraduate student or any another Dartmouth traveler)</a:t>
          </a:r>
        </a:p>
      </dgm:t>
    </dgm:pt>
    <dgm:pt modelId="{0F9A1195-8E8A-4A04-81E3-D3E2E5555FCB}" type="parTrans" cxnId="{5102FC55-47AE-4472-82C8-0B23DD429BD2}">
      <dgm:prSet/>
      <dgm:spPr/>
      <dgm:t>
        <a:bodyPr/>
        <a:lstStyle/>
        <a:p>
          <a:endParaRPr lang="en-US"/>
        </a:p>
      </dgm:t>
    </dgm:pt>
    <dgm:pt modelId="{1F275CDB-3F10-4B41-8756-683FCCCD621D}" type="sibTrans" cxnId="{5102FC55-47AE-4472-82C8-0B23DD429BD2}">
      <dgm:prSet/>
      <dgm:spPr/>
      <dgm:t>
        <a:bodyPr/>
        <a:lstStyle/>
        <a:p>
          <a:endParaRPr lang="en-US"/>
        </a:p>
      </dgm:t>
    </dgm:pt>
    <dgm:pt modelId="{8E79C463-098E-433B-9852-233EDE4D262A}" type="pres">
      <dgm:prSet presAssocID="{A68F2C73-787A-4C07-B03D-F25F71D64963}" presName="root" presStyleCnt="0">
        <dgm:presLayoutVars>
          <dgm:dir/>
          <dgm:resizeHandles val="exact"/>
        </dgm:presLayoutVars>
      </dgm:prSet>
      <dgm:spPr/>
    </dgm:pt>
    <dgm:pt modelId="{556BAA55-60CB-4F15-9799-2622A9B9527A}" type="pres">
      <dgm:prSet presAssocID="{AC698D8A-41D9-4E08-A82B-FC574A7AB2CC}" presName="compNode" presStyleCnt="0"/>
      <dgm:spPr/>
    </dgm:pt>
    <dgm:pt modelId="{1E006CCD-241C-4664-A071-01F19425E903}" type="pres">
      <dgm:prSet presAssocID="{AC698D8A-41D9-4E08-A82B-FC574A7AB2CC}" presName="bgRect" presStyleLbl="bgShp" presStyleIdx="0" presStyleCnt="3"/>
      <dgm:spPr/>
    </dgm:pt>
    <dgm:pt modelId="{2F5465B0-7A4E-498B-B5E8-0765C6E5DB98}" type="pres">
      <dgm:prSet presAssocID="{AC698D8A-41D9-4E08-A82B-FC574A7AB2CC}"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p with pin"/>
        </a:ext>
      </dgm:extLst>
    </dgm:pt>
    <dgm:pt modelId="{335161C4-5920-44AE-AE0E-5E1C3F9D3CCD}" type="pres">
      <dgm:prSet presAssocID="{AC698D8A-41D9-4E08-A82B-FC574A7AB2CC}" presName="spaceRect" presStyleCnt="0"/>
      <dgm:spPr/>
    </dgm:pt>
    <dgm:pt modelId="{EC199DF1-C0CC-47CC-8226-19535C2A7339}" type="pres">
      <dgm:prSet presAssocID="{AC698D8A-41D9-4E08-A82B-FC574A7AB2CC}" presName="parTx" presStyleLbl="revTx" presStyleIdx="0" presStyleCnt="3">
        <dgm:presLayoutVars>
          <dgm:chMax val="0"/>
          <dgm:chPref val="0"/>
        </dgm:presLayoutVars>
      </dgm:prSet>
      <dgm:spPr/>
    </dgm:pt>
    <dgm:pt modelId="{AD9A5275-17F5-4EA9-B832-EE172C98E343}" type="pres">
      <dgm:prSet presAssocID="{7E818E3C-E18B-472B-8DF9-5D8705DD3543}" presName="sibTrans" presStyleCnt="0"/>
      <dgm:spPr/>
    </dgm:pt>
    <dgm:pt modelId="{F083801C-E9FD-45F5-9EE8-EF5B7D794E29}" type="pres">
      <dgm:prSet presAssocID="{972E5C02-0C0B-4C89-985C-88374FB93652}" presName="compNode" presStyleCnt="0"/>
      <dgm:spPr/>
    </dgm:pt>
    <dgm:pt modelId="{24F4ADEF-0A91-4738-BB5A-4107A543B262}" type="pres">
      <dgm:prSet presAssocID="{972E5C02-0C0B-4C89-985C-88374FB93652}" presName="bgRect" presStyleLbl="bgShp" presStyleIdx="1" presStyleCnt="3"/>
      <dgm:spPr/>
    </dgm:pt>
    <dgm:pt modelId="{606D38F3-1660-4A51-A53C-398F6C609B73}" type="pres">
      <dgm:prSet presAssocID="{972E5C02-0C0B-4C89-985C-88374FB9365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Warning"/>
        </a:ext>
      </dgm:extLst>
    </dgm:pt>
    <dgm:pt modelId="{360C014F-1391-4CF6-B53A-48286A395DFD}" type="pres">
      <dgm:prSet presAssocID="{972E5C02-0C0B-4C89-985C-88374FB93652}" presName="spaceRect" presStyleCnt="0"/>
      <dgm:spPr/>
    </dgm:pt>
    <dgm:pt modelId="{1B51AF3A-C7B9-40D1-B052-3CDBAC500BC5}" type="pres">
      <dgm:prSet presAssocID="{972E5C02-0C0B-4C89-985C-88374FB93652}" presName="parTx" presStyleLbl="revTx" presStyleIdx="1" presStyleCnt="3">
        <dgm:presLayoutVars>
          <dgm:chMax val="0"/>
          <dgm:chPref val="0"/>
        </dgm:presLayoutVars>
      </dgm:prSet>
      <dgm:spPr/>
    </dgm:pt>
    <dgm:pt modelId="{156AAF6D-9618-4201-8C2F-5A81535FEABA}" type="pres">
      <dgm:prSet presAssocID="{671F3D18-D8B6-45C9-A452-74D910D838D6}" presName="sibTrans" presStyleCnt="0"/>
      <dgm:spPr/>
    </dgm:pt>
    <dgm:pt modelId="{E9AC05CD-82A6-470F-B1A5-5EB88C8639C4}" type="pres">
      <dgm:prSet presAssocID="{E74875A9-4D2E-4292-9ED2-D9A5A3AAE2AE}" presName="compNode" presStyleCnt="0"/>
      <dgm:spPr/>
    </dgm:pt>
    <dgm:pt modelId="{43269E81-34CA-43D4-8837-12591F8BE2A0}" type="pres">
      <dgm:prSet presAssocID="{E74875A9-4D2E-4292-9ED2-D9A5A3AAE2AE}" presName="bgRect" presStyleLbl="bgShp" presStyleIdx="2" presStyleCnt="3"/>
      <dgm:spPr/>
    </dgm:pt>
    <dgm:pt modelId="{8E302500-8E1A-4177-8C63-27FA81D3215F}" type="pres">
      <dgm:prSet presAssocID="{E74875A9-4D2E-4292-9ED2-D9A5A3AAE2A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orld"/>
        </a:ext>
      </dgm:extLst>
    </dgm:pt>
    <dgm:pt modelId="{D697BF30-ABD1-4105-9069-FA99EB006FD5}" type="pres">
      <dgm:prSet presAssocID="{E74875A9-4D2E-4292-9ED2-D9A5A3AAE2AE}" presName="spaceRect" presStyleCnt="0"/>
      <dgm:spPr/>
    </dgm:pt>
    <dgm:pt modelId="{3F191CBD-C3FE-404A-B1AD-A35136A773A3}" type="pres">
      <dgm:prSet presAssocID="{E74875A9-4D2E-4292-9ED2-D9A5A3AAE2AE}" presName="parTx" presStyleLbl="revTx" presStyleIdx="2" presStyleCnt="3">
        <dgm:presLayoutVars>
          <dgm:chMax val="0"/>
          <dgm:chPref val="0"/>
        </dgm:presLayoutVars>
      </dgm:prSet>
      <dgm:spPr/>
    </dgm:pt>
  </dgm:ptLst>
  <dgm:cxnLst>
    <dgm:cxn modelId="{7699BA17-49EA-BB4F-AE6A-98CA31D7943D}" type="presOf" srcId="{E74875A9-4D2E-4292-9ED2-D9A5A3AAE2AE}" destId="{3F191CBD-C3FE-404A-B1AD-A35136A773A3}" srcOrd="0" destOrd="0" presId="urn:microsoft.com/office/officeart/2018/2/layout/IconVerticalSolidList"/>
    <dgm:cxn modelId="{9633881C-13E4-47A0-9B09-8958C5CE712A}" srcId="{A68F2C73-787A-4C07-B03D-F25F71D64963}" destId="{AC698D8A-41D9-4E08-A82B-FC574A7AB2CC}" srcOrd="0" destOrd="0" parTransId="{968B785E-A2B0-497A-9669-1B9D95E4FAD7}" sibTransId="{7E818E3C-E18B-472B-8DF9-5D8705DD3543}"/>
    <dgm:cxn modelId="{0C114931-D95E-544B-9F74-815F81759711}" type="presOf" srcId="{A68F2C73-787A-4C07-B03D-F25F71D64963}" destId="{8E79C463-098E-433B-9852-233EDE4D262A}" srcOrd="0" destOrd="0" presId="urn:microsoft.com/office/officeart/2018/2/layout/IconVerticalSolidList"/>
    <dgm:cxn modelId="{5102FC55-47AE-4472-82C8-0B23DD429BD2}" srcId="{A68F2C73-787A-4C07-B03D-F25F71D64963}" destId="{E74875A9-4D2E-4292-9ED2-D9A5A3AAE2AE}" srcOrd="2" destOrd="0" parTransId="{0F9A1195-8E8A-4A04-81E3-D3E2E5555FCB}" sibTransId="{1F275CDB-3F10-4B41-8756-683FCCCD621D}"/>
    <dgm:cxn modelId="{34C6898B-777D-1C48-B97D-EC01783AB093}" type="presOf" srcId="{972E5C02-0C0B-4C89-985C-88374FB93652}" destId="{1B51AF3A-C7B9-40D1-B052-3CDBAC500BC5}" srcOrd="0" destOrd="0" presId="urn:microsoft.com/office/officeart/2018/2/layout/IconVerticalSolidList"/>
    <dgm:cxn modelId="{65B741A5-1C4C-E845-9956-04C59AA5FA79}" type="presOf" srcId="{AC698D8A-41D9-4E08-A82B-FC574A7AB2CC}" destId="{EC199DF1-C0CC-47CC-8226-19535C2A7339}" srcOrd="0" destOrd="0" presId="urn:microsoft.com/office/officeart/2018/2/layout/IconVerticalSolidList"/>
    <dgm:cxn modelId="{026B3DEC-AF64-4802-B4F8-2EDCE8A1541F}" srcId="{A68F2C73-787A-4C07-B03D-F25F71D64963}" destId="{972E5C02-0C0B-4C89-985C-88374FB93652}" srcOrd="1" destOrd="0" parTransId="{D5775071-D7B7-455B-819B-E49252FCB815}" sibTransId="{671F3D18-D8B6-45C9-A452-74D910D838D6}"/>
    <dgm:cxn modelId="{8BF0029E-B42E-4D41-9D0A-9C1A872DFC83}" type="presParOf" srcId="{8E79C463-098E-433B-9852-233EDE4D262A}" destId="{556BAA55-60CB-4F15-9799-2622A9B9527A}" srcOrd="0" destOrd="0" presId="urn:microsoft.com/office/officeart/2018/2/layout/IconVerticalSolidList"/>
    <dgm:cxn modelId="{2BCDB40D-B2F6-9643-A706-358BE9C3EE6C}" type="presParOf" srcId="{556BAA55-60CB-4F15-9799-2622A9B9527A}" destId="{1E006CCD-241C-4664-A071-01F19425E903}" srcOrd="0" destOrd="0" presId="urn:microsoft.com/office/officeart/2018/2/layout/IconVerticalSolidList"/>
    <dgm:cxn modelId="{2E47D2B9-4B16-FE40-A09F-5B78E94FE897}" type="presParOf" srcId="{556BAA55-60CB-4F15-9799-2622A9B9527A}" destId="{2F5465B0-7A4E-498B-B5E8-0765C6E5DB98}" srcOrd="1" destOrd="0" presId="urn:microsoft.com/office/officeart/2018/2/layout/IconVerticalSolidList"/>
    <dgm:cxn modelId="{4E013398-D000-7942-A2FF-368A21E8DF50}" type="presParOf" srcId="{556BAA55-60CB-4F15-9799-2622A9B9527A}" destId="{335161C4-5920-44AE-AE0E-5E1C3F9D3CCD}" srcOrd="2" destOrd="0" presId="urn:microsoft.com/office/officeart/2018/2/layout/IconVerticalSolidList"/>
    <dgm:cxn modelId="{D274A726-94AE-1441-9F4E-4C4F33FD617C}" type="presParOf" srcId="{556BAA55-60CB-4F15-9799-2622A9B9527A}" destId="{EC199DF1-C0CC-47CC-8226-19535C2A7339}" srcOrd="3" destOrd="0" presId="urn:microsoft.com/office/officeart/2018/2/layout/IconVerticalSolidList"/>
    <dgm:cxn modelId="{C812B545-DCE3-894B-AB15-8EAD8767DAF0}" type="presParOf" srcId="{8E79C463-098E-433B-9852-233EDE4D262A}" destId="{AD9A5275-17F5-4EA9-B832-EE172C98E343}" srcOrd="1" destOrd="0" presId="urn:microsoft.com/office/officeart/2018/2/layout/IconVerticalSolidList"/>
    <dgm:cxn modelId="{4978C9AD-D22B-734E-BC1D-D970872BB522}" type="presParOf" srcId="{8E79C463-098E-433B-9852-233EDE4D262A}" destId="{F083801C-E9FD-45F5-9EE8-EF5B7D794E29}" srcOrd="2" destOrd="0" presId="urn:microsoft.com/office/officeart/2018/2/layout/IconVerticalSolidList"/>
    <dgm:cxn modelId="{14838A48-3951-8C42-ACE4-63E8A5C1F9F1}" type="presParOf" srcId="{F083801C-E9FD-45F5-9EE8-EF5B7D794E29}" destId="{24F4ADEF-0A91-4738-BB5A-4107A543B262}" srcOrd="0" destOrd="0" presId="urn:microsoft.com/office/officeart/2018/2/layout/IconVerticalSolidList"/>
    <dgm:cxn modelId="{E48E0067-6348-C44A-ABF6-9202A7103B41}" type="presParOf" srcId="{F083801C-E9FD-45F5-9EE8-EF5B7D794E29}" destId="{606D38F3-1660-4A51-A53C-398F6C609B73}" srcOrd="1" destOrd="0" presId="urn:microsoft.com/office/officeart/2018/2/layout/IconVerticalSolidList"/>
    <dgm:cxn modelId="{B02973E9-6803-8B4B-98FF-EEBDA841AB48}" type="presParOf" srcId="{F083801C-E9FD-45F5-9EE8-EF5B7D794E29}" destId="{360C014F-1391-4CF6-B53A-48286A395DFD}" srcOrd="2" destOrd="0" presId="urn:microsoft.com/office/officeart/2018/2/layout/IconVerticalSolidList"/>
    <dgm:cxn modelId="{ADEB814A-7B06-EC42-BDA1-8229C6196CCA}" type="presParOf" srcId="{F083801C-E9FD-45F5-9EE8-EF5B7D794E29}" destId="{1B51AF3A-C7B9-40D1-B052-3CDBAC500BC5}" srcOrd="3" destOrd="0" presId="urn:microsoft.com/office/officeart/2018/2/layout/IconVerticalSolidList"/>
    <dgm:cxn modelId="{39EB36E5-DFB1-AF48-9EBF-474F57171802}" type="presParOf" srcId="{8E79C463-098E-433B-9852-233EDE4D262A}" destId="{156AAF6D-9618-4201-8C2F-5A81535FEABA}" srcOrd="3" destOrd="0" presId="urn:microsoft.com/office/officeart/2018/2/layout/IconVerticalSolidList"/>
    <dgm:cxn modelId="{63D5D9D1-25F5-F142-96CD-1ABAEB8B87B8}" type="presParOf" srcId="{8E79C463-098E-433B-9852-233EDE4D262A}" destId="{E9AC05CD-82A6-470F-B1A5-5EB88C8639C4}" srcOrd="4" destOrd="0" presId="urn:microsoft.com/office/officeart/2018/2/layout/IconVerticalSolidList"/>
    <dgm:cxn modelId="{492EC025-0F30-6E46-BCEC-B8EC96C1046E}" type="presParOf" srcId="{E9AC05CD-82A6-470F-B1A5-5EB88C8639C4}" destId="{43269E81-34CA-43D4-8837-12591F8BE2A0}" srcOrd="0" destOrd="0" presId="urn:microsoft.com/office/officeart/2018/2/layout/IconVerticalSolidList"/>
    <dgm:cxn modelId="{FDF7AEC8-D123-9345-9E6A-8072946A2917}" type="presParOf" srcId="{E9AC05CD-82A6-470F-B1A5-5EB88C8639C4}" destId="{8E302500-8E1A-4177-8C63-27FA81D3215F}" srcOrd="1" destOrd="0" presId="urn:microsoft.com/office/officeart/2018/2/layout/IconVerticalSolidList"/>
    <dgm:cxn modelId="{F90E2ACD-33F0-B843-AF35-D0C2B0C4661A}" type="presParOf" srcId="{E9AC05CD-82A6-470F-B1A5-5EB88C8639C4}" destId="{D697BF30-ABD1-4105-9069-FA99EB006FD5}" srcOrd="2" destOrd="0" presId="urn:microsoft.com/office/officeart/2018/2/layout/IconVerticalSolidList"/>
    <dgm:cxn modelId="{6AE243FD-D095-E447-8312-FB165DE38FBA}" type="presParOf" srcId="{E9AC05CD-82A6-470F-B1A5-5EB88C8639C4}" destId="{3F191CBD-C3FE-404A-B1AD-A35136A773A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7D1416-541D-4C4D-9F16-72896384BA57}"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4292F63F-A247-49C3-8F16-CD8A33CD6346}">
      <dgm:prSet custT="1"/>
      <dgm:spPr/>
      <dgm:t>
        <a:bodyPr/>
        <a:lstStyle/>
        <a:p>
          <a:pPr>
            <a:lnSpc>
              <a:spcPct val="100000"/>
            </a:lnSpc>
          </a:pPr>
          <a:r>
            <a:rPr lang="en-US" sz="2000" b="1" dirty="0"/>
            <a:t>Best Practice: </a:t>
          </a:r>
        </a:p>
        <a:p>
          <a:pPr>
            <a:lnSpc>
              <a:spcPct val="100000"/>
            </a:lnSpc>
          </a:pPr>
          <a:r>
            <a:rPr lang="en-US" sz="2000" dirty="0"/>
            <a:t>In-person pre-departure orientation</a:t>
          </a:r>
        </a:p>
      </dgm:t>
    </dgm:pt>
    <dgm:pt modelId="{C48AC5FA-9A12-45A0-948D-2C6B88020C9E}" type="parTrans" cxnId="{4B5FF3A4-4A60-465E-9853-C6175A3E1102}">
      <dgm:prSet/>
      <dgm:spPr/>
      <dgm:t>
        <a:bodyPr/>
        <a:lstStyle/>
        <a:p>
          <a:endParaRPr lang="en-US"/>
        </a:p>
      </dgm:t>
    </dgm:pt>
    <dgm:pt modelId="{E89F43C2-A6E4-4728-B6FF-77B5CBC45E89}" type="sibTrans" cxnId="{4B5FF3A4-4A60-465E-9853-C6175A3E1102}">
      <dgm:prSet/>
      <dgm:spPr/>
      <dgm:t>
        <a:bodyPr/>
        <a:lstStyle/>
        <a:p>
          <a:pPr>
            <a:lnSpc>
              <a:spcPct val="100000"/>
            </a:lnSpc>
          </a:pPr>
          <a:endParaRPr lang="en-US"/>
        </a:p>
      </dgm:t>
    </dgm:pt>
    <dgm:pt modelId="{2021B59F-E1CD-40C1-B3D5-D71C1F30C74B}">
      <dgm:prSet custT="1"/>
      <dgm:spPr/>
      <dgm:t>
        <a:bodyPr/>
        <a:lstStyle/>
        <a:p>
          <a:pPr>
            <a:lnSpc>
              <a:spcPct val="100000"/>
            </a:lnSpc>
          </a:pPr>
          <a:r>
            <a:rPr lang="en-US" sz="2000" b="1" dirty="0"/>
            <a:t>At minimum: </a:t>
          </a:r>
        </a:p>
        <a:p>
          <a:pPr>
            <a:lnSpc>
              <a:spcPct val="100000"/>
            </a:lnSpc>
          </a:pPr>
          <a:r>
            <a:rPr lang="en-US" sz="2000" dirty="0"/>
            <a:t>Disseminate (and require students to review) the traveler resources on Global Dartmouth website prior to commencing their travel.</a:t>
          </a:r>
        </a:p>
      </dgm:t>
    </dgm:pt>
    <dgm:pt modelId="{BB028C52-7B76-4C77-8C3F-2CB799623FFC}" type="parTrans" cxnId="{053E15C3-3322-4C3B-8876-51673856D200}">
      <dgm:prSet/>
      <dgm:spPr/>
      <dgm:t>
        <a:bodyPr/>
        <a:lstStyle/>
        <a:p>
          <a:endParaRPr lang="en-US"/>
        </a:p>
      </dgm:t>
    </dgm:pt>
    <dgm:pt modelId="{2DD9673E-983F-4D77-A96E-DD90F936C318}" type="sibTrans" cxnId="{053E15C3-3322-4C3B-8876-51673856D200}">
      <dgm:prSet/>
      <dgm:spPr/>
      <dgm:t>
        <a:bodyPr/>
        <a:lstStyle/>
        <a:p>
          <a:endParaRPr lang="en-US"/>
        </a:p>
      </dgm:t>
    </dgm:pt>
    <dgm:pt modelId="{9BCE2D82-A14E-4F66-93DE-7B88098F4C3A}" type="pres">
      <dgm:prSet presAssocID="{E17D1416-541D-4C4D-9F16-72896384BA57}" presName="root" presStyleCnt="0">
        <dgm:presLayoutVars>
          <dgm:dir/>
          <dgm:resizeHandles val="exact"/>
        </dgm:presLayoutVars>
      </dgm:prSet>
      <dgm:spPr/>
    </dgm:pt>
    <dgm:pt modelId="{26C21D2E-4A74-4BF2-B89C-A199DD9F71FA}" type="pres">
      <dgm:prSet presAssocID="{4292F63F-A247-49C3-8F16-CD8A33CD6346}" presName="compNode" presStyleCnt="0"/>
      <dgm:spPr/>
    </dgm:pt>
    <dgm:pt modelId="{0003BB1D-8F08-48CF-9C53-B6AEF760973F}" type="pres">
      <dgm:prSet presAssocID="{4292F63F-A247-49C3-8F16-CD8A33CD6346}" presName="bgRect" presStyleLbl="bgShp" presStyleIdx="0" presStyleCnt="2" custLinFactNeighborX="4330"/>
      <dgm:spPr/>
    </dgm:pt>
    <dgm:pt modelId="{41E33EEA-9EEA-4E94-A2DF-A776CF6D82A0}" type="pres">
      <dgm:prSet presAssocID="{4292F63F-A247-49C3-8F16-CD8A33CD6346}" presName="iconRect" presStyleLbl="node1" presStyleIdx="0" presStyleCnt="2" custLinFactNeighborX="-1140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eeting"/>
        </a:ext>
      </dgm:extLst>
    </dgm:pt>
    <dgm:pt modelId="{D9972402-6FC8-4C06-ABDB-CBD26D535491}" type="pres">
      <dgm:prSet presAssocID="{4292F63F-A247-49C3-8F16-CD8A33CD6346}" presName="spaceRect" presStyleCnt="0"/>
      <dgm:spPr/>
    </dgm:pt>
    <dgm:pt modelId="{4BB5983D-8D94-4F0C-9415-44BB34DE7478}" type="pres">
      <dgm:prSet presAssocID="{4292F63F-A247-49C3-8F16-CD8A33CD6346}" presName="parTx" presStyleLbl="revTx" presStyleIdx="0" presStyleCnt="2" custScaleX="109279" custLinFactNeighborX="-5446">
        <dgm:presLayoutVars>
          <dgm:chMax val="0"/>
          <dgm:chPref val="0"/>
        </dgm:presLayoutVars>
      </dgm:prSet>
      <dgm:spPr/>
    </dgm:pt>
    <dgm:pt modelId="{39E90EA4-0C11-490A-831F-C7952D1BDE0D}" type="pres">
      <dgm:prSet presAssocID="{E89F43C2-A6E4-4728-B6FF-77B5CBC45E89}" presName="sibTrans" presStyleCnt="0"/>
      <dgm:spPr/>
    </dgm:pt>
    <dgm:pt modelId="{D5D0D774-F2F3-412D-9B06-942C90726F17}" type="pres">
      <dgm:prSet presAssocID="{2021B59F-E1CD-40C1-B3D5-D71C1F30C74B}" presName="compNode" presStyleCnt="0"/>
      <dgm:spPr/>
    </dgm:pt>
    <dgm:pt modelId="{67AD719B-70A0-4FFE-97F8-09881112FBC3}" type="pres">
      <dgm:prSet presAssocID="{2021B59F-E1CD-40C1-B3D5-D71C1F30C74B}" presName="bgRect" presStyleLbl="bgShp" presStyleIdx="1" presStyleCnt="2" custLinFactNeighborX="3984"/>
      <dgm:spPr/>
    </dgm:pt>
    <dgm:pt modelId="{563013C9-3F3D-47DC-B41D-E29FA35E8C97}" type="pres">
      <dgm:prSet presAssocID="{2021B59F-E1CD-40C1-B3D5-D71C1F30C74B}" presName="iconRect" presStyleLbl="node1" presStyleIdx="1" presStyleCnt="2" custLinFactNeighborX="-849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Open book"/>
        </a:ext>
      </dgm:extLst>
    </dgm:pt>
    <dgm:pt modelId="{E40F2398-4CC2-48E2-B794-12A9C7C9EF5F}" type="pres">
      <dgm:prSet presAssocID="{2021B59F-E1CD-40C1-B3D5-D71C1F30C74B}" presName="spaceRect" presStyleCnt="0"/>
      <dgm:spPr/>
    </dgm:pt>
    <dgm:pt modelId="{589A697B-3ADC-4854-AB92-8ED3B75E1B48}" type="pres">
      <dgm:prSet presAssocID="{2021B59F-E1CD-40C1-B3D5-D71C1F30C74B}" presName="parTx" presStyleLbl="revTx" presStyleIdx="1" presStyleCnt="2" custScaleX="120070" custLinFactNeighborX="2834" custLinFactNeighborY="227">
        <dgm:presLayoutVars>
          <dgm:chMax val="0"/>
          <dgm:chPref val="0"/>
        </dgm:presLayoutVars>
      </dgm:prSet>
      <dgm:spPr/>
    </dgm:pt>
  </dgm:ptLst>
  <dgm:cxnLst>
    <dgm:cxn modelId="{D6E1D889-97B1-A040-811A-943458171E9E}" type="presOf" srcId="{2021B59F-E1CD-40C1-B3D5-D71C1F30C74B}" destId="{589A697B-3ADC-4854-AB92-8ED3B75E1B48}" srcOrd="0" destOrd="0" presId="urn:microsoft.com/office/officeart/2018/2/layout/IconVerticalSolidList"/>
    <dgm:cxn modelId="{1DDC73A3-3EC7-8A46-B5A8-75417D1DC348}" type="presOf" srcId="{4292F63F-A247-49C3-8F16-CD8A33CD6346}" destId="{4BB5983D-8D94-4F0C-9415-44BB34DE7478}" srcOrd="0" destOrd="0" presId="urn:microsoft.com/office/officeart/2018/2/layout/IconVerticalSolidList"/>
    <dgm:cxn modelId="{4B5FF3A4-4A60-465E-9853-C6175A3E1102}" srcId="{E17D1416-541D-4C4D-9F16-72896384BA57}" destId="{4292F63F-A247-49C3-8F16-CD8A33CD6346}" srcOrd="0" destOrd="0" parTransId="{C48AC5FA-9A12-45A0-948D-2C6B88020C9E}" sibTransId="{E89F43C2-A6E4-4728-B6FF-77B5CBC45E89}"/>
    <dgm:cxn modelId="{053E15C3-3322-4C3B-8876-51673856D200}" srcId="{E17D1416-541D-4C4D-9F16-72896384BA57}" destId="{2021B59F-E1CD-40C1-B3D5-D71C1F30C74B}" srcOrd="1" destOrd="0" parTransId="{BB028C52-7B76-4C77-8C3F-2CB799623FFC}" sibTransId="{2DD9673E-983F-4D77-A96E-DD90F936C318}"/>
    <dgm:cxn modelId="{8221F2E2-2CFA-294F-8141-61E36EC6330B}" type="presOf" srcId="{E17D1416-541D-4C4D-9F16-72896384BA57}" destId="{9BCE2D82-A14E-4F66-93DE-7B88098F4C3A}" srcOrd="0" destOrd="0" presId="urn:microsoft.com/office/officeart/2018/2/layout/IconVerticalSolidList"/>
    <dgm:cxn modelId="{2108AF3B-4CA2-7540-A7FA-0ED857251EBF}" type="presParOf" srcId="{9BCE2D82-A14E-4F66-93DE-7B88098F4C3A}" destId="{26C21D2E-4A74-4BF2-B89C-A199DD9F71FA}" srcOrd="0" destOrd="0" presId="urn:microsoft.com/office/officeart/2018/2/layout/IconVerticalSolidList"/>
    <dgm:cxn modelId="{52B22715-D4C5-1F48-97D5-FDD4820A64AD}" type="presParOf" srcId="{26C21D2E-4A74-4BF2-B89C-A199DD9F71FA}" destId="{0003BB1D-8F08-48CF-9C53-B6AEF760973F}" srcOrd="0" destOrd="0" presId="urn:microsoft.com/office/officeart/2018/2/layout/IconVerticalSolidList"/>
    <dgm:cxn modelId="{88AD1B12-C102-4041-A71C-6A0A727DCDEB}" type="presParOf" srcId="{26C21D2E-4A74-4BF2-B89C-A199DD9F71FA}" destId="{41E33EEA-9EEA-4E94-A2DF-A776CF6D82A0}" srcOrd="1" destOrd="0" presId="urn:microsoft.com/office/officeart/2018/2/layout/IconVerticalSolidList"/>
    <dgm:cxn modelId="{47FE99FD-A8F6-FB47-ADEF-D07035E111E5}" type="presParOf" srcId="{26C21D2E-4A74-4BF2-B89C-A199DD9F71FA}" destId="{D9972402-6FC8-4C06-ABDB-CBD26D535491}" srcOrd="2" destOrd="0" presId="urn:microsoft.com/office/officeart/2018/2/layout/IconVerticalSolidList"/>
    <dgm:cxn modelId="{B8F05A6F-204B-7C4C-8C58-517C1BC4080D}" type="presParOf" srcId="{26C21D2E-4A74-4BF2-B89C-A199DD9F71FA}" destId="{4BB5983D-8D94-4F0C-9415-44BB34DE7478}" srcOrd="3" destOrd="0" presId="urn:microsoft.com/office/officeart/2018/2/layout/IconVerticalSolidList"/>
    <dgm:cxn modelId="{94D816B2-69A2-9E41-8950-3054AD1DCF9E}" type="presParOf" srcId="{9BCE2D82-A14E-4F66-93DE-7B88098F4C3A}" destId="{39E90EA4-0C11-490A-831F-C7952D1BDE0D}" srcOrd="1" destOrd="0" presId="urn:microsoft.com/office/officeart/2018/2/layout/IconVerticalSolidList"/>
    <dgm:cxn modelId="{A93B8E5C-057D-DB4C-91D5-0F4BBC4AE7E5}" type="presParOf" srcId="{9BCE2D82-A14E-4F66-93DE-7B88098F4C3A}" destId="{D5D0D774-F2F3-412D-9B06-942C90726F17}" srcOrd="2" destOrd="0" presId="urn:microsoft.com/office/officeart/2018/2/layout/IconVerticalSolidList"/>
    <dgm:cxn modelId="{9584B00A-FA99-F840-A1FE-337B0B9AB1DD}" type="presParOf" srcId="{D5D0D774-F2F3-412D-9B06-942C90726F17}" destId="{67AD719B-70A0-4FFE-97F8-09881112FBC3}" srcOrd="0" destOrd="0" presId="urn:microsoft.com/office/officeart/2018/2/layout/IconVerticalSolidList"/>
    <dgm:cxn modelId="{2160A32F-0B53-7C4C-8719-07927D7C933D}" type="presParOf" srcId="{D5D0D774-F2F3-412D-9B06-942C90726F17}" destId="{563013C9-3F3D-47DC-B41D-E29FA35E8C97}" srcOrd="1" destOrd="0" presId="urn:microsoft.com/office/officeart/2018/2/layout/IconVerticalSolidList"/>
    <dgm:cxn modelId="{7DCA50CF-1131-2549-A3DA-5B2364013011}" type="presParOf" srcId="{D5D0D774-F2F3-412D-9B06-942C90726F17}" destId="{E40F2398-4CC2-48E2-B794-12A9C7C9EF5F}" srcOrd="2" destOrd="0" presId="urn:microsoft.com/office/officeart/2018/2/layout/IconVerticalSolidList"/>
    <dgm:cxn modelId="{3DF5DE37-E5A9-A345-A546-301919863A23}" type="presParOf" srcId="{D5D0D774-F2F3-412D-9B06-942C90726F17}" destId="{589A697B-3ADC-4854-AB92-8ED3B75E1B4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F0E320-FE1A-4A5D-819E-E127A41064B2}"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60EDD8C-67E7-48E7-A463-39AA9CBD4CBF}">
      <dgm:prSet custT="1"/>
      <dgm:spPr/>
      <dgm:t>
        <a:bodyPr/>
        <a:lstStyle/>
        <a:p>
          <a:pPr>
            <a:lnSpc>
              <a:spcPct val="100000"/>
            </a:lnSpc>
            <a:defRPr b="1"/>
          </a:pPr>
          <a:r>
            <a:rPr lang="en-US" sz="2400" dirty="0"/>
            <a:t>Identify primary contact(s) for emergencies</a:t>
          </a:r>
        </a:p>
      </dgm:t>
    </dgm:pt>
    <dgm:pt modelId="{D05C49C4-3762-45DC-9445-F3C6B792359C}" type="parTrans" cxnId="{34440295-9854-4ABE-8F22-5FD094ABA168}">
      <dgm:prSet/>
      <dgm:spPr/>
      <dgm:t>
        <a:bodyPr/>
        <a:lstStyle/>
        <a:p>
          <a:endParaRPr lang="en-US"/>
        </a:p>
      </dgm:t>
    </dgm:pt>
    <dgm:pt modelId="{5EC2106A-1DA4-4394-B2CD-124A948D3EB8}" type="sibTrans" cxnId="{34440295-9854-4ABE-8F22-5FD094ABA168}">
      <dgm:prSet/>
      <dgm:spPr/>
      <dgm:t>
        <a:bodyPr/>
        <a:lstStyle/>
        <a:p>
          <a:endParaRPr lang="en-US"/>
        </a:p>
      </dgm:t>
    </dgm:pt>
    <dgm:pt modelId="{0B55077E-E0DA-4374-9B4F-82613643047A}">
      <dgm:prSet custT="1"/>
      <dgm:spPr/>
      <dgm:t>
        <a:bodyPr/>
        <a:lstStyle/>
        <a:p>
          <a:pPr>
            <a:lnSpc>
              <a:spcPct val="100000"/>
            </a:lnSpc>
            <a:defRPr b="1"/>
          </a:pPr>
          <a:r>
            <a:rPr lang="en-US" sz="2400" dirty="0"/>
            <a:t>Maintain clearly outlined response plan and protocols for emergencies</a:t>
          </a:r>
        </a:p>
      </dgm:t>
    </dgm:pt>
    <dgm:pt modelId="{7035D897-E8C9-4505-A3B3-28631A6465AB}" type="parTrans" cxnId="{76ACA527-9B27-4066-8C89-872CE602C046}">
      <dgm:prSet/>
      <dgm:spPr/>
      <dgm:t>
        <a:bodyPr/>
        <a:lstStyle/>
        <a:p>
          <a:endParaRPr lang="en-US"/>
        </a:p>
      </dgm:t>
    </dgm:pt>
    <dgm:pt modelId="{2FC4AD3B-16E1-45EA-82F3-0C711AE36582}" type="sibTrans" cxnId="{76ACA527-9B27-4066-8C89-872CE602C046}">
      <dgm:prSet/>
      <dgm:spPr/>
      <dgm:t>
        <a:bodyPr/>
        <a:lstStyle/>
        <a:p>
          <a:endParaRPr lang="en-US"/>
        </a:p>
      </dgm:t>
    </dgm:pt>
    <dgm:pt modelId="{8F195EDB-A8CB-4904-9B86-B478DE154FE2}" type="pres">
      <dgm:prSet presAssocID="{83F0E320-FE1A-4A5D-819E-E127A41064B2}" presName="root" presStyleCnt="0">
        <dgm:presLayoutVars>
          <dgm:dir/>
          <dgm:resizeHandles val="exact"/>
        </dgm:presLayoutVars>
      </dgm:prSet>
      <dgm:spPr/>
    </dgm:pt>
    <dgm:pt modelId="{393A1FA2-9239-46B9-A754-BAC55DCED0B6}" type="pres">
      <dgm:prSet presAssocID="{160EDD8C-67E7-48E7-A463-39AA9CBD4CBF}" presName="compNode" presStyleCnt="0"/>
      <dgm:spPr/>
    </dgm:pt>
    <dgm:pt modelId="{79A98E7C-2D48-4ACA-9231-A093735EAB00}" type="pres">
      <dgm:prSet presAssocID="{160EDD8C-67E7-48E7-A463-39AA9CBD4CBF}" presName="iconRect" presStyleLbl="node1" presStyleIdx="0" presStyleCnt="2" custLinFactNeighborX="9476" custLinFactNeighborY="1099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le profile"/>
        </a:ext>
      </dgm:extLst>
    </dgm:pt>
    <dgm:pt modelId="{88C173E1-811A-48FE-9BA0-8175F46747CF}" type="pres">
      <dgm:prSet presAssocID="{160EDD8C-67E7-48E7-A463-39AA9CBD4CBF}" presName="iconSpace" presStyleCnt="0"/>
      <dgm:spPr/>
    </dgm:pt>
    <dgm:pt modelId="{1C9F7543-300F-4EDF-9841-DBFAAD95160F}" type="pres">
      <dgm:prSet presAssocID="{160EDD8C-67E7-48E7-A463-39AA9CBD4CBF}" presName="parTx" presStyleLbl="revTx" presStyleIdx="0" presStyleCnt="4" custLinFactNeighborX="3312" custLinFactNeighborY="5162">
        <dgm:presLayoutVars>
          <dgm:chMax val="0"/>
          <dgm:chPref val="0"/>
        </dgm:presLayoutVars>
      </dgm:prSet>
      <dgm:spPr/>
    </dgm:pt>
    <dgm:pt modelId="{06795F39-AAF1-4F80-B9FE-006E564F438E}" type="pres">
      <dgm:prSet presAssocID="{160EDD8C-67E7-48E7-A463-39AA9CBD4CBF}" presName="txSpace" presStyleCnt="0"/>
      <dgm:spPr/>
    </dgm:pt>
    <dgm:pt modelId="{2F56C453-C53A-453B-A505-DA61B5441C17}" type="pres">
      <dgm:prSet presAssocID="{160EDD8C-67E7-48E7-A463-39AA9CBD4CBF}" presName="desTx" presStyleLbl="revTx" presStyleIdx="1" presStyleCnt="4">
        <dgm:presLayoutVars/>
      </dgm:prSet>
      <dgm:spPr/>
    </dgm:pt>
    <dgm:pt modelId="{3FFDB5A0-6502-4B01-88CC-454B16657FFF}" type="pres">
      <dgm:prSet presAssocID="{5EC2106A-1DA4-4394-B2CD-124A948D3EB8}" presName="sibTrans" presStyleCnt="0"/>
      <dgm:spPr/>
    </dgm:pt>
    <dgm:pt modelId="{7DD58A16-9E98-4B65-8EB3-3109BD21AF88}" type="pres">
      <dgm:prSet presAssocID="{0B55077E-E0DA-4374-9B4F-82613643047A}" presName="compNode" presStyleCnt="0"/>
      <dgm:spPr/>
    </dgm:pt>
    <dgm:pt modelId="{5167F5AD-8EB5-4C7A-B52F-230BC11713CA}" type="pres">
      <dgm:prSet presAssocID="{0B55077E-E0DA-4374-9B4F-82613643047A}" presName="iconRect" presStyleLbl="node1" presStyleIdx="1" presStyleCnt="2" custLinFactNeighborX="9476" custLinFactNeighborY="1099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AA342E60-2DF3-4455-A97F-EC9389EA53CC}" type="pres">
      <dgm:prSet presAssocID="{0B55077E-E0DA-4374-9B4F-82613643047A}" presName="iconSpace" presStyleCnt="0"/>
      <dgm:spPr/>
    </dgm:pt>
    <dgm:pt modelId="{E64B18B4-5D80-43BC-8267-F9A9EC54BD46}" type="pres">
      <dgm:prSet presAssocID="{0B55077E-E0DA-4374-9B4F-82613643047A}" presName="parTx" presStyleLbl="revTx" presStyleIdx="2" presStyleCnt="4" custLinFactNeighborX="2416" custLinFactNeighborY="5162">
        <dgm:presLayoutVars>
          <dgm:chMax val="0"/>
          <dgm:chPref val="0"/>
        </dgm:presLayoutVars>
      </dgm:prSet>
      <dgm:spPr/>
    </dgm:pt>
    <dgm:pt modelId="{73CE0490-00CE-45E8-84BA-2F2C5DD9E797}" type="pres">
      <dgm:prSet presAssocID="{0B55077E-E0DA-4374-9B4F-82613643047A}" presName="txSpace" presStyleCnt="0"/>
      <dgm:spPr/>
    </dgm:pt>
    <dgm:pt modelId="{A1DA12CF-BEEB-4601-937F-4AFF71EE8EB5}" type="pres">
      <dgm:prSet presAssocID="{0B55077E-E0DA-4374-9B4F-82613643047A}" presName="desTx" presStyleLbl="revTx" presStyleIdx="3" presStyleCnt="4">
        <dgm:presLayoutVars/>
      </dgm:prSet>
      <dgm:spPr/>
    </dgm:pt>
  </dgm:ptLst>
  <dgm:cxnLst>
    <dgm:cxn modelId="{76ACA527-9B27-4066-8C89-872CE602C046}" srcId="{83F0E320-FE1A-4A5D-819E-E127A41064B2}" destId="{0B55077E-E0DA-4374-9B4F-82613643047A}" srcOrd="1" destOrd="0" parTransId="{7035D897-E8C9-4505-A3B3-28631A6465AB}" sibTransId="{2FC4AD3B-16E1-45EA-82F3-0C711AE36582}"/>
    <dgm:cxn modelId="{3D71D077-3EC8-7D4D-8D52-59241FC0E662}" type="presOf" srcId="{0B55077E-E0DA-4374-9B4F-82613643047A}" destId="{E64B18B4-5D80-43BC-8267-F9A9EC54BD46}" srcOrd="0" destOrd="0" presId="urn:microsoft.com/office/officeart/2018/2/layout/IconLabelDescriptionList"/>
    <dgm:cxn modelId="{34440295-9854-4ABE-8F22-5FD094ABA168}" srcId="{83F0E320-FE1A-4A5D-819E-E127A41064B2}" destId="{160EDD8C-67E7-48E7-A463-39AA9CBD4CBF}" srcOrd="0" destOrd="0" parTransId="{D05C49C4-3762-45DC-9445-F3C6B792359C}" sibTransId="{5EC2106A-1DA4-4394-B2CD-124A948D3EB8}"/>
    <dgm:cxn modelId="{B2E0489E-7B64-594B-94BF-E1DF34CF3742}" type="presOf" srcId="{83F0E320-FE1A-4A5D-819E-E127A41064B2}" destId="{8F195EDB-A8CB-4904-9B86-B478DE154FE2}" srcOrd="0" destOrd="0" presId="urn:microsoft.com/office/officeart/2018/2/layout/IconLabelDescriptionList"/>
    <dgm:cxn modelId="{D8C11BED-25D8-454C-8FAD-2263270563A6}" type="presOf" srcId="{160EDD8C-67E7-48E7-A463-39AA9CBD4CBF}" destId="{1C9F7543-300F-4EDF-9841-DBFAAD95160F}" srcOrd="0" destOrd="0" presId="urn:microsoft.com/office/officeart/2018/2/layout/IconLabelDescriptionList"/>
    <dgm:cxn modelId="{13A3BA7F-35FE-CF4C-93AD-840A481E0559}" type="presParOf" srcId="{8F195EDB-A8CB-4904-9B86-B478DE154FE2}" destId="{393A1FA2-9239-46B9-A754-BAC55DCED0B6}" srcOrd="0" destOrd="0" presId="urn:microsoft.com/office/officeart/2018/2/layout/IconLabelDescriptionList"/>
    <dgm:cxn modelId="{170AC694-A0C5-2B42-B084-25AB75FDC26E}" type="presParOf" srcId="{393A1FA2-9239-46B9-A754-BAC55DCED0B6}" destId="{79A98E7C-2D48-4ACA-9231-A093735EAB00}" srcOrd="0" destOrd="0" presId="urn:microsoft.com/office/officeart/2018/2/layout/IconLabelDescriptionList"/>
    <dgm:cxn modelId="{CDCA5B46-1693-C44F-9D00-04F981A4DA16}" type="presParOf" srcId="{393A1FA2-9239-46B9-A754-BAC55DCED0B6}" destId="{88C173E1-811A-48FE-9BA0-8175F46747CF}" srcOrd="1" destOrd="0" presId="urn:microsoft.com/office/officeart/2018/2/layout/IconLabelDescriptionList"/>
    <dgm:cxn modelId="{D7A6F335-49BF-754F-803E-58C61A03D284}" type="presParOf" srcId="{393A1FA2-9239-46B9-A754-BAC55DCED0B6}" destId="{1C9F7543-300F-4EDF-9841-DBFAAD95160F}" srcOrd="2" destOrd="0" presId="urn:microsoft.com/office/officeart/2018/2/layout/IconLabelDescriptionList"/>
    <dgm:cxn modelId="{181D1EC4-4E49-F74F-BE40-9342590A4B23}" type="presParOf" srcId="{393A1FA2-9239-46B9-A754-BAC55DCED0B6}" destId="{06795F39-AAF1-4F80-B9FE-006E564F438E}" srcOrd="3" destOrd="0" presId="urn:microsoft.com/office/officeart/2018/2/layout/IconLabelDescriptionList"/>
    <dgm:cxn modelId="{EC3121DD-1A6B-E641-941B-228CE6DC1F5C}" type="presParOf" srcId="{393A1FA2-9239-46B9-A754-BAC55DCED0B6}" destId="{2F56C453-C53A-453B-A505-DA61B5441C17}" srcOrd="4" destOrd="0" presId="urn:microsoft.com/office/officeart/2018/2/layout/IconLabelDescriptionList"/>
    <dgm:cxn modelId="{A344CFD0-1278-134F-9373-3EC2DA9EA8CC}" type="presParOf" srcId="{8F195EDB-A8CB-4904-9B86-B478DE154FE2}" destId="{3FFDB5A0-6502-4B01-88CC-454B16657FFF}" srcOrd="1" destOrd="0" presId="urn:microsoft.com/office/officeart/2018/2/layout/IconLabelDescriptionList"/>
    <dgm:cxn modelId="{766661CC-B6AF-584B-A024-33ECE09FEBBD}" type="presParOf" srcId="{8F195EDB-A8CB-4904-9B86-B478DE154FE2}" destId="{7DD58A16-9E98-4B65-8EB3-3109BD21AF88}" srcOrd="2" destOrd="0" presId="urn:microsoft.com/office/officeart/2018/2/layout/IconLabelDescriptionList"/>
    <dgm:cxn modelId="{AD9ECA4D-E4CD-C644-813D-13B723A7F8A7}" type="presParOf" srcId="{7DD58A16-9E98-4B65-8EB3-3109BD21AF88}" destId="{5167F5AD-8EB5-4C7A-B52F-230BC11713CA}" srcOrd="0" destOrd="0" presId="urn:microsoft.com/office/officeart/2018/2/layout/IconLabelDescriptionList"/>
    <dgm:cxn modelId="{D8A7D126-4E4C-A54E-8639-70290E45533D}" type="presParOf" srcId="{7DD58A16-9E98-4B65-8EB3-3109BD21AF88}" destId="{AA342E60-2DF3-4455-A97F-EC9389EA53CC}" srcOrd="1" destOrd="0" presId="urn:microsoft.com/office/officeart/2018/2/layout/IconLabelDescriptionList"/>
    <dgm:cxn modelId="{45D98EF2-4BFA-864D-85FC-9F082391E72B}" type="presParOf" srcId="{7DD58A16-9E98-4B65-8EB3-3109BD21AF88}" destId="{E64B18B4-5D80-43BC-8267-F9A9EC54BD46}" srcOrd="2" destOrd="0" presId="urn:microsoft.com/office/officeart/2018/2/layout/IconLabelDescriptionList"/>
    <dgm:cxn modelId="{0E02B222-6F06-1D4F-B984-AF036877CFFB}" type="presParOf" srcId="{7DD58A16-9E98-4B65-8EB3-3109BD21AF88}" destId="{73CE0490-00CE-45E8-84BA-2F2C5DD9E797}" srcOrd="3" destOrd="0" presId="urn:microsoft.com/office/officeart/2018/2/layout/IconLabelDescriptionList"/>
    <dgm:cxn modelId="{68711669-3BDF-8143-81F1-DE6E1E8778A0}" type="presParOf" srcId="{7DD58A16-9E98-4B65-8EB3-3109BD21AF88}" destId="{A1DA12CF-BEEB-4601-937F-4AFF71EE8EB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F0E320-FE1A-4A5D-819E-E127A41064B2}" type="doc">
      <dgm:prSet loTypeId="urn:microsoft.com/office/officeart/2018/2/layout/IconLabelDescriptionList" loCatId="icon" qsTypeId="urn:microsoft.com/office/officeart/2005/8/quickstyle/simple1" qsCatId="simple" csTypeId="urn:microsoft.com/office/officeart/2005/8/colors/colorful4" csCatId="colorful" phldr="1"/>
      <dgm:spPr/>
      <dgm:t>
        <a:bodyPr/>
        <a:lstStyle/>
        <a:p>
          <a:endParaRPr lang="en-US"/>
        </a:p>
      </dgm:t>
    </dgm:pt>
    <dgm:pt modelId="{8DE9F7A9-ACC4-4004-8EC7-AC8D9C90FF65}">
      <dgm:prSet custT="1"/>
      <dgm:spPr/>
      <dgm:t>
        <a:bodyPr/>
        <a:lstStyle/>
        <a:p>
          <a:pPr>
            <a:lnSpc>
              <a:spcPct val="100000"/>
            </a:lnSpc>
            <a:defRPr b="1"/>
          </a:pPr>
          <a:r>
            <a:rPr lang="en-US" sz="2400" dirty="0"/>
            <a:t>Provide participants with the following information:</a:t>
          </a:r>
        </a:p>
      </dgm:t>
    </dgm:pt>
    <dgm:pt modelId="{56A67F52-2557-4CE9-A82E-71230EB47CAC}" type="parTrans" cxnId="{8F8322A9-BD63-4F48-96B0-FC30743A3E38}">
      <dgm:prSet/>
      <dgm:spPr/>
      <dgm:t>
        <a:bodyPr/>
        <a:lstStyle/>
        <a:p>
          <a:endParaRPr lang="en-US"/>
        </a:p>
      </dgm:t>
    </dgm:pt>
    <dgm:pt modelId="{05407022-A704-4B63-83A5-E6E2EF348809}" type="sibTrans" cxnId="{8F8322A9-BD63-4F48-96B0-FC30743A3E38}">
      <dgm:prSet/>
      <dgm:spPr/>
      <dgm:t>
        <a:bodyPr/>
        <a:lstStyle/>
        <a:p>
          <a:endParaRPr lang="en-US"/>
        </a:p>
      </dgm:t>
    </dgm:pt>
    <dgm:pt modelId="{AD39C58C-7220-441A-A9B8-06D676B07181}">
      <dgm:prSet custT="1"/>
      <dgm:spPr/>
      <dgm:t>
        <a:bodyPr/>
        <a:lstStyle/>
        <a:p>
          <a:pPr>
            <a:lnSpc>
              <a:spcPct val="100000"/>
            </a:lnSpc>
            <a:defRPr b="1"/>
          </a:pPr>
          <a:r>
            <a:rPr lang="en-US" sz="2400" dirty="0"/>
            <a:t>Make sure all travelers are compliant with travel exception requests and approvals</a:t>
          </a:r>
        </a:p>
      </dgm:t>
    </dgm:pt>
    <dgm:pt modelId="{46B62A6B-BC6B-498E-B6D2-0756257D713A}" type="sibTrans" cxnId="{19B489B3-47FF-46C2-8FBC-BDCCF1141FCB}">
      <dgm:prSet/>
      <dgm:spPr/>
      <dgm:t>
        <a:bodyPr/>
        <a:lstStyle/>
        <a:p>
          <a:endParaRPr lang="en-US"/>
        </a:p>
      </dgm:t>
    </dgm:pt>
    <dgm:pt modelId="{7A71B32D-491B-4C7F-AE58-D91C8D7739B0}" type="parTrans" cxnId="{19B489B3-47FF-46C2-8FBC-BDCCF1141FCB}">
      <dgm:prSet/>
      <dgm:spPr/>
      <dgm:t>
        <a:bodyPr/>
        <a:lstStyle/>
        <a:p>
          <a:endParaRPr lang="en-US"/>
        </a:p>
      </dgm:t>
    </dgm:pt>
    <dgm:pt modelId="{8F195EDB-A8CB-4904-9B86-B478DE154FE2}" type="pres">
      <dgm:prSet presAssocID="{83F0E320-FE1A-4A5D-819E-E127A41064B2}" presName="root" presStyleCnt="0">
        <dgm:presLayoutVars>
          <dgm:dir/>
          <dgm:resizeHandles val="exact"/>
        </dgm:presLayoutVars>
      </dgm:prSet>
      <dgm:spPr/>
    </dgm:pt>
    <dgm:pt modelId="{99E8097D-3E6F-458D-A0F2-889BB30A905A}" type="pres">
      <dgm:prSet presAssocID="{AD39C58C-7220-441A-A9B8-06D676B07181}" presName="compNode" presStyleCnt="0"/>
      <dgm:spPr/>
    </dgm:pt>
    <dgm:pt modelId="{045C17B9-AA16-4B79-87F2-A2190249740A}" type="pres">
      <dgm:prSet presAssocID="{AD39C58C-7220-441A-A9B8-06D676B07181}" presName="iconRect" presStyleLbl="node1" presStyleIdx="0" presStyleCnt="2" custLinFactNeighborY="-717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7CD7FE01-0CAF-4CA5-85AC-D55FB02464B5}" type="pres">
      <dgm:prSet presAssocID="{AD39C58C-7220-441A-A9B8-06D676B07181}" presName="iconSpace" presStyleCnt="0"/>
      <dgm:spPr/>
    </dgm:pt>
    <dgm:pt modelId="{C3835194-DF50-4402-9299-F45B7C0CA624}" type="pres">
      <dgm:prSet presAssocID="{AD39C58C-7220-441A-A9B8-06D676B07181}" presName="parTx" presStyleLbl="revTx" presStyleIdx="0" presStyleCnt="4" custScaleY="130284" custLinFactNeighborX="-51" custLinFactNeighborY="9084">
        <dgm:presLayoutVars>
          <dgm:chMax val="0"/>
          <dgm:chPref val="0"/>
        </dgm:presLayoutVars>
      </dgm:prSet>
      <dgm:spPr/>
    </dgm:pt>
    <dgm:pt modelId="{B9507AA5-F6FC-42F3-99D8-EF160F94B143}" type="pres">
      <dgm:prSet presAssocID="{AD39C58C-7220-441A-A9B8-06D676B07181}" presName="txSpace" presStyleCnt="0"/>
      <dgm:spPr/>
    </dgm:pt>
    <dgm:pt modelId="{4E25B8D8-4855-4DEE-A482-3C6481F138D3}" type="pres">
      <dgm:prSet presAssocID="{AD39C58C-7220-441A-A9B8-06D676B07181}" presName="desTx" presStyleLbl="revTx" presStyleIdx="1" presStyleCnt="4">
        <dgm:presLayoutVars/>
      </dgm:prSet>
      <dgm:spPr/>
    </dgm:pt>
    <dgm:pt modelId="{D7257AAC-01DB-4C98-BF9F-6C9FCBB97FE0}" type="pres">
      <dgm:prSet presAssocID="{46B62A6B-BC6B-498E-B6D2-0756257D713A}" presName="sibTrans" presStyleCnt="0"/>
      <dgm:spPr/>
    </dgm:pt>
    <dgm:pt modelId="{A61586E3-0A7C-49CB-8DD4-7838DA295A1C}" type="pres">
      <dgm:prSet presAssocID="{8DE9F7A9-ACC4-4004-8EC7-AC8D9C90FF65}" presName="compNode" presStyleCnt="0"/>
      <dgm:spPr/>
    </dgm:pt>
    <dgm:pt modelId="{2C5E0838-91BE-432E-8131-AF317FCD4E09}" type="pres">
      <dgm:prSet presAssocID="{8DE9F7A9-ACC4-4004-8EC7-AC8D9C90FF65}" presName="iconRect" presStyleLbl="node1" presStyleIdx="1" presStyleCnt="2" custLinFactNeighborY="-717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eaker Phone"/>
        </a:ext>
      </dgm:extLst>
    </dgm:pt>
    <dgm:pt modelId="{B458FE7E-D7C8-464F-A073-026C70C7CA30}" type="pres">
      <dgm:prSet presAssocID="{8DE9F7A9-ACC4-4004-8EC7-AC8D9C90FF65}" presName="iconSpace" presStyleCnt="0"/>
      <dgm:spPr/>
    </dgm:pt>
    <dgm:pt modelId="{D8F0B55B-81DF-40BD-B0A6-3BAEA02EB140}" type="pres">
      <dgm:prSet presAssocID="{8DE9F7A9-ACC4-4004-8EC7-AC8D9C90FF65}" presName="parTx" presStyleLbl="revTx" presStyleIdx="2" presStyleCnt="4" custLinFactNeighborY="-15994">
        <dgm:presLayoutVars>
          <dgm:chMax val="0"/>
          <dgm:chPref val="0"/>
        </dgm:presLayoutVars>
      </dgm:prSet>
      <dgm:spPr/>
    </dgm:pt>
    <dgm:pt modelId="{FE62338C-D38A-40D0-B83C-9433BDBDF2FA}" type="pres">
      <dgm:prSet presAssocID="{8DE9F7A9-ACC4-4004-8EC7-AC8D9C90FF65}" presName="txSpace" presStyleCnt="0"/>
      <dgm:spPr/>
    </dgm:pt>
    <dgm:pt modelId="{F7EA4069-1A20-458C-B35E-F4F6F7E76DD6}" type="pres">
      <dgm:prSet presAssocID="{8DE9F7A9-ACC4-4004-8EC7-AC8D9C90FF65}" presName="desTx" presStyleLbl="revTx" presStyleIdx="3" presStyleCnt="4">
        <dgm:presLayoutVars/>
      </dgm:prSet>
      <dgm:spPr/>
    </dgm:pt>
  </dgm:ptLst>
  <dgm:cxnLst>
    <dgm:cxn modelId="{F5F4EE4C-D60A-5E48-AA8B-FD1054040B43}" type="presOf" srcId="{AD39C58C-7220-441A-A9B8-06D676B07181}" destId="{C3835194-DF50-4402-9299-F45B7C0CA624}" srcOrd="0" destOrd="0" presId="urn:microsoft.com/office/officeart/2018/2/layout/IconLabelDescriptionList"/>
    <dgm:cxn modelId="{B2E0489E-7B64-594B-94BF-E1DF34CF3742}" type="presOf" srcId="{83F0E320-FE1A-4A5D-819E-E127A41064B2}" destId="{8F195EDB-A8CB-4904-9B86-B478DE154FE2}" srcOrd="0" destOrd="0" presId="urn:microsoft.com/office/officeart/2018/2/layout/IconLabelDescriptionList"/>
    <dgm:cxn modelId="{8F8322A9-BD63-4F48-96B0-FC30743A3E38}" srcId="{83F0E320-FE1A-4A5D-819E-E127A41064B2}" destId="{8DE9F7A9-ACC4-4004-8EC7-AC8D9C90FF65}" srcOrd="1" destOrd="0" parTransId="{56A67F52-2557-4CE9-A82E-71230EB47CAC}" sibTransId="{05407022-A704-4B63-83A5-E6E2EF348809}"/>
    <dgm:cxn modelId="{19B489B3-47FF-46C2-8FBC-BDCCF1141FCB}" srcId="{83F0E320-FE1A-4A5D-819E-E127A41064B2}" destId="{AD39C58C-7220-441A-A9B8-06D676B07181}" srcOrd="0" destOrd="0" parTransId="{7A71B32D-491B-4C7F-AE58-D91C8D7739B0}" sibTransId="{46B62A6B-BC6B-498E-B6D2-0756257D713A}"/>
    <dgm:cxn modelId="{0795CFEA-7F9B-F749-A77F-161CAA02199B}" type="presOf" srcId="{8DE9F7A9-ACC4-4004-8EC7-AC8D9C90FF65}" destId="{D8F0B55B-81DF-40BD-B0A6-3BAEA02EB140}" srcOrd="0" destOrd="0" presId="urn:microsoft.com/office/officeart/2018/2/layout/IconLabelDescriptionList"/>
    <dgm:cxn modelId="{77D93817-B5D9-4949-A82E-CFF12B817370}" type="presParOf" srcId="{8F195EDB-A8CB-4904-9B86-B478DE154FE2}" destId="{99E8097D-3E6F-458D-A0F2-889BB30A905A}" srcOrd="0" destOrd="0" presId="urn:microsoft.com/office/officeart/2018/2/layout/IconLabelDescriptionList"/>
    <dgm:cxn modelId="{A740349C-99C1-854F-B978-3FE6B4947AE3}" type="presParOf" srcId="{99E8097D-3E6F-458D-A0F2-889BB30A905A}" destId="{045C17B9-AA16-4B79-87F2-A2190249740A}" srcOrd="0" destOrd="0" presId="urn:microsoft.com/office/officeart/2018/2/layout/IconLabelDescriptionList"/>
    <dgm:cxn modelId="{1C1F2265-927A-9143-BEF3-4B9E553407D6}" type="presParOf" srcId="{99E8097D-3E6F-458D-A0F2-889BB30A905A}" destId="{7CD7FE01-0CAF-4CA5-85AC-D55FB02464B5}" srcOrd="1" destOrd="0" presId="urn:microsoft.com/office/officeart/2018/2/layout/IconLabelDescriptionList"/>
    <dgm:cxn modelId="{79257309-A8D4-C74E-A1AA-69BE0661CBB8}" type="presParOf" srcId="{99E8097D-3E6F-458D-A0F2-889BB30A905A}" destId="{C3835194-DF50-4402-9299-F45B7C0CA624}" srcOrd="2" destOrd="0" presId="urn:microsoft.com/office/officeart/2018/2/layout/IconLabelDescriptionList"/>
    <dgm:cxn modelId="{EAC0896F-7CB2-DF45-BD84-2EBC9E9BFB5F}" type="presParOf" srcId="{99E8097D-3E6F-458D-A0F2-889BB30A905A}" destId="{B9507AA5-F6FC-42F3-99D8-EF160F94B143}" srcOrd="3" destOrd="0" presId="urn:microsoft.com/office/officeart/2018/2/layout/IconLabelDescriptionList"/>
    <dgm:cxn modelId="{C508FDB0-2A30-E742-9F06-732D64F89DB4}" type="presParOf" srcId="{99E8097D-3E6F-458D-A0F2-889BB30A905A}" destId="{4E25B8D8-4855-4DEE-A482-3C6481F138D3}" srcOrd="4" destOrd="0" presId="urn:microsoft.com/office/officeart/2018/2/layout/IconLabelDescriptionList"/>
    <dgm:cxn modelId="{BB8AF5EB-9C23-F641-B529-DF87AAE79A48}" type="presParOf" srcId="{8F195EDB-A8CB-4904-9B86-B478DE154FE2}" destId="{D7257AAC-01DB-4C98-BF9F-6C9FCBB97FE0}" srcOrd="1" destOrd="0" presId="urn:microsoft.com/office/officeart/2018/2/layout/IconLabelDescriptionList"/>
    <dgm:cxn modelId="{9672434C-B9A8-F048-A048-B312C800040B}" type="presParOf" srcId="{8F195EDB-A8CB-4904-9B86-B478DE154FE2}" destId="{A61586E3-0A7C-49CB-8DD4-7838DA295A1C}" srcOrd="2" destOrd="0" presId="urn:microsoft.com/office/officeart/2018/2/layout/IconLabelDescriptionList"/>
    <dgm:cxn modelId="{0814E1AE-0BD4-E243-85E1-42D2FB958A32}" type="presParOf" srcId="{A61586E3-0A7C-49CB-8DD4-7838DA295A1C}" destId="{2C5E0838-91BE-432E-8131-AF317FCD4E09}" srcOrd="0" destOrd="0" presId="urn:microsoft.com/office/officeart/2018/2/layout/IconLabelDescriptionList"/>
    <dgm:cxn modelId="{1E4AD903-046E-7E45-9E12-E6405E325099}" type="presParOf" srcId="{A61586E3-0A7C-49CB-8DD4-7838DA295A1C}" destId="{B458FE7E-D7C8-464F-A073-026C70C7CA30}" srcOrd="1" destOrd="0" presId="urn:microsoft.com/office/officeart/2018/2/layout/IconLabelDescriptionList"/>
    <dgm:cxn modelId="{8139DE53-0B38-074A-BC75-BF92A4C36A2C}" type="presParOf" srcId="{A61586E3-0A7C-49CB-8DD4-7838DA295A1C}" destId="{D8F0B55B-81DF-40BD-B0A6-3BAEA02EB140}" srcOrd="2" destOrd="0" presId="urn:microsoft.com/office/officeart/2018/2/layout/IconLabelDescriptionList"/>
    <dgm:cxn modelId="{B7FC6642-A79E-8446-89D5-1069621D5F7D}" type="presParOf" srcId="{A61586E3-0A7C-49CB-8DD4-7838DA295A1C}" destId="{FE62338C-D38A-40D0-B83C-9433BDBDF2FA}" srcOrd="3" destOrd="0" presId="urn:microsoft.com/office/officeart/2018/2/layout/IconLabelDescriptionList"/>
    <dgm:cxn modelId="{0A2134D8-2C02-7848-AC0F-79C2E3AE5E28}" type="presParOf" srcId="{A61586E3-0A7C-49CB-8DD4-7838DA295A1C}" destId="{F7EA4069-1A20-458C-B35E-F4F6F7E76DD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F0E320-FE1A-4A5D-819E-E127A41064B2}" type="doc">
      <dgm:prSet loTypeId="urn:microsoft.com/office/officeart/2018/2/layout/IconLabelDescriptionList" loCatId="icon" qsTypeId="urn:microsoft.com/office/officeart/2005/8/quickstyle/simple5" qsCatId="simple" csTypeId="urn:microsoft.com/office/officeart/2005/8/colors/colorful5" csCatId="colorful" phldr="1"/>
      <dgm:spPr/>
      <dgm:t>
        <a:bodyPr/>
        <a:lstStyle/>
        <a:p>
          <a:endParaRPr lang="en-US"/>
        </a:p>
      </dgm:t>
    </dgm:pt>
    <dgm:pt modelId="{160EDD8C-67E7-48E7-A463-39AA9CBD4CBF}">
      <dgm:prSet custT="1"/>
      <dgm:spPr/>
      <dgm:t>
        <a:bodyPr/>
        <a:lstStyle/>
        <a:p>
          <a:pPr>
            <a:lnSpc>
              <a:spcPct val="100000"/>
            </a:lnSpc>
            <a:defRPr b="1"/>
          </a:pPr>
          <a:r>
            <a:rPr lang="en-US" sz="2400" dirty="0"/>
            <a:t>International SOS</a:t>
          </a:r>
        </a:p>
        <a:p>
          <a:pPr>
            <a:lnSpc>
              <a:spcPct val="100000"/>
            </a:lnSpc>
            <a:defRPr b="1"/>
          </a:pPr>
          <a:r>
            <a:rPr lang="en-US" sz="2400" dirty="0"/>
            <a:t>-</a:t>
          </a:r>
          <a:r>
            <a:rPr lang="en-US" sz="2400"/>
            <a:t>RM notified of ISOS calls</a:t>
          </a:r>
          <a:endParaRPr lang="en-US" sz="2400" dirty="0"/>
        </a:p>
        <a:p>
          <a:pPr>
            <a:lnSpc>
              <a:spcPct val="100000"/>
            </a:lnSpc>
            <a:defRPr b="1"/>
          </a:pPr>
          <a:r>
            <a:rPr lang="en-US" sz="2400" i="1" dirty="0"/>
            <a:t>- Useful for medical &amp; mental health needs and thefts, emergency cash (for a fee)</a:t>
          </a:r>
        </a:p>
      </dgm:t>
    </dgm:pt>
    <dgm:pt modelId="{D05C49C4-3762-45DC-9445-F3C6B792359C}" type="parTrans" cxnId="{34440295-9854-4ABE-8F22-5FD094ABA168}">
      <dgm:prSet/>
      <dgm:spPr/>
      <dgm:t>
        <a:bodyPr/>
        <a:lstStyle/>
        <a:p>
          <a:endParaRPr lang="en-US"/>
        </a:p>
      </dgm:t>
    </dgm:pt>
    <dgm:pt modelId="{5EC2106A-1DA4-4394-B2CD-124A948D3EB8}" type="sibTrans" cxnId="{34440295-9854-4ABE-8F22-5FD094ABA168}">
      <dgm:prSet/>
      <dgm:spPr/>
      <dgm:t>
        <a:bodyPr/>
        <a:lstStyle/>
        <a:p>
          <a:endParaRPr lang="en-US"/>
        </a:p>
      </dgm:t>
    </dgm:pt>
    <dgm:pt modelId="{0B55077E-E0DA-4374-9B4F-82613643047A}">
      <dgm:prSet custT="1"/>
      <dgm:spPr/>
      <dgm:t>
        <a:bodyPr/>
        <a:lstStyle/>
        <a:p>
          <a:pPr>
            <a:lnSpc>
              <a:spcPct val="100000"/>
            </a:lnSpc>
            <a:defRPr b="1"/>
          </a:pPr>
          <a:r>
            <a:rPr lang="en-US" sz="2400" dirty="0"/>
            <a:t>Safety &amp; Security</a:t>
          </a:r>
        </a:p>
        <a:p>
          <a:pPr>
            <a:lnSpc>
              <a:spcPct val="100000"/>
            </a:lnSpc>
            <a:defRPr b="1"/>
          </a:pPr>
          <a:r>
            <a:rPr lang="en-US" sz="2400" dirty="0"/>
            <a:t>- Reporting incidents</a:t>
          </a:r>
        </a:p>
      </dgm:t>
    </dgm:pt>
    <dgm:pt modelId="{7035D897-E8C9-4505-A3B3-28631A6465AB}" type="parTrans" cxnId="{76ACA527-9B27-4066-8C89-872CE602C046}">
      <dgm:prSet/>
      <dgm:spPr/>
      <dgm:t>
        <a:bodyPr/>
        <a:lstStyle/>
        <a:p>
          <a:endParaRPr lang="en-US"/>
        </a:p>
      </dgm:t>
    </dgm:pt>
    <dgm:pt modelId="{2FC4AD3B-16E1-45EA-82F3-0C711AE36582}" type="sibTrans" cxnId="{76ACA527-9B27-4066-8C89-872CE602C046}">
      <dgm:prSet/>
      <dgm:spPr/>
      <dgm:t>
        <a:bodyPr/>
        <a:lstStyle/>
        <a:p>
          <a:endParaRPr lang="en-US"/>
        </a:p>
      </dgm:t>
    </dgm:pt>
    <dgm:pt modelId="{8F195EDB-A8CB-4904-9B86-B478DE154FE2}" type="pres">
      <dgm:prSet presAssocID="{83F0E320-FE1A-4A5D-819E-E127A41064B2}" presName="root" presStyleCnt="0">
        <dgm:presLayoutVars>
          <dgm:dir/>
          <dgm:resizeHandles val="exact"/>
        </dgm:presLayoutVars>
      </dgm:prSet>
      <dgm:spPr/>
    </dgm:pt>
    <dgm:pt modelId="{393A1FA2-9239-46B9-A754-BAC55DCED0B6}" type="pres">
      <dgm:prSet presAssocID="{160EDD8C-67E7-48E7-A463-39AA9CBD4CBF}" presName="compNode" presStyleCnt="0"/>
      <dgm:spPr/>
    </dgm:pt>
    <dgm:pt modelId="{79A98E7C-2D48-4ACA-9231-A093735EAB00}" type="pres">
      <dgm:prSet presAssocID="{160EDD8C-67E7-48E7-A463-39AA9CBD4CBF}" presName="iconRect" presStyleLbl="node1" presStyleIdx="0" presStyleCnt="2" custLinFactNeighborX="9476" custLinFactNeighborY="1099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all center"/>
        </a:ext>
      </dgm:extLst>
    </dgm:pt>
    <dgm:pt modelId="{88C173E1-811A-48FE-9BA0-8175F46747CF}" type="pres">
      <dgm:prSet presAssocID="{160EDD8C-67E7-48E7-A463-39AA9CBD4CBF}" presName="iconSpace" presStyleCnt="0"/>
      <dgm:spPr/>
    </dgm:pt>
    <dgm:pt modelId="{1C9F7543-300F-4EDF-9841-DBFAAD95160F}" type="pres">
      <dgm:prSet presAssocID="{160EDD8C-67E7-48E7-A463-39AA9CBD4CBF}" presName="parTx" presStyleLbl="revTx" presStyleIdx="0" presStyleCnt="4" custScaleY="97365" custLinFactNeighborX="3312" custLinFactNeighborY="5162">
        <dgm:presLayoutVars>
          <dgm:chMax val="0"/>
          <dgm:chPref val="0"/>
        </dgm:presLayoutVars>
      </dgm:prSet>
      <dgm:spPr/>
    </dgm:pt>
    <dgm:pt modelId="{06795F39-AAF1-4F80-B9FE-006E564F438E}" type="pres">
      <dgm:prSet presAssocID="{160EDD8C-67E7-48E7-A463-39AA9CBD4CBF}" presName="txSpace" presStyleCnt="0"/>
      <dgm:spPr/>
    </dgm:pt>
    <dgm:pt modelId="{2F56C453-C53A-453B-A505-DA61B5441C17}" type="pres">
      <dgm:prSet presAssocID="{160EDD8C-67E7-48E7-A463-39AA9CBD4CBF}" presName="desTx" presStyleLbl="revTx" presStyleIdx="1" presStyleCnt="4">
        <dgm:presLayoutVars/>
      </dgm:prSet>
      <dgm:spPr/>
    </dgm:pt>
    <dgm:pt modelId="{3FFDB5A0-6502-4B01-88CC-454B16657FFF}" type="pres">
      <dgm:prSet presAssocID="{5EC2106A-1DA4-4394-B2CD-124A948D3EB8}" presName="sibTrans" presStyleCnt="0"/>
      <dgm:spPr/>
    </dgm:pt>
    <dgm:pt modelId="{7DD58A16-9E98-4B65-8EB3-3109BD21AF88}" type="pres">
      <dgm:prSet presAssocID="{0B55077E-E0DA-4374-9B4F-82613643047A}" presName="compNode" presStyleCnt="0"/>
      <dgm:spPr/>
    </dgm:pt>
    <dgm:pt modelId="{5167F5AD-8EB5-4C7A-B52F-230BC11713CA}" type="pres">
      <dgm:prSet presAssocID="{0B55077E-E0DA-4374-9B4F-82613643047A}" presName="iconRect" presStyleLbl="node1" presStyleIdx="1" presStyleCnt="2" custLinFactNeighborX="9476" custLinFactNeighborY="1099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Telephone"/>
        </a:ext>
      </dgm:extLst>
    </dgm:pt>
    <dgm:pt modelId="{AA342E60-2DF3-4455-A97F-EC9389EA53CC}" type="pres">
      <dgm:prSet presAssocID="{0B55077E-E0DA-4374-9B4F-82613643047A}" presName="iconSpace" presStyleCnt="0"/>
      <dgm:spPr/>
    </dgm:pt>
    <dgm:pt modelId="{E64B18B4-5D80-43BC-8267-F9A9EC54BD46}" type="pres">
      <dgm:prSet presAssocID="{0B55077E-E0DA-4374-9B4F-82613643047A}" presName="parTx" presStyleLbl="revTx" presStyleIdx="2" presStyleCnt="4" custLinFactNeighborX="2416" custLinFactNeighborY="5162">
        <dgm:presLayoutVars>
          <dgm:chMax val="0"/>
          <dgm:chPref val="0"/>
        </dgm:presLayoutVars>
      </dgm:prSet>
      <dgm:spPr/>
    </dgm:pt>
    <dgm:pt modelId="{73CE0490-00CE-45E8-84BA-2F2C5DD9E797}" type="pres">
      <dgm:prSet presAssocID="{0B55077E-E0DA-4374-9B4F-82613643047A}" presName="txSpace" presStyleCnt="0"/>
      <dgm:spPr/>
    </dgm:pt>
    <dgm:pt modelId="{A1DA12CF-BEEB-4601-937F-4AFF71EE8EB5}" type="pres">
      <dgm:prSet presAssocID="{0B55077E-E0DA-4374-9B4F-82613643047A}" presName="desTx" presStyleLbl="revTx" presStyleIdx="3" presStyleCnt="4">
        <dgm:presLayoutVars/>
      </dgm:prSet>
      <dgm:spPr/>
    </dgm:pt>
  </dgm:ptLst>
  <dgm:cxnLst>
    <dgm:cxn modelId="{76ACA527-9B27-4066-8C89-872CE602C046}" srcId="{83F0E320-FE1A-4A5D-819E-E127A41064B2}" destId="{0B55077E-E0DA-4374-9B4F-82613643047A}" srcOrd="1" destOrd="0" parTransId="{7035D897-E8C9-4505-A3B3-28631A6465AB}" sibTransId="{2FC4AD3B-16E1-45EA-82F3-0C711AE36582}"/>
    <dgm:cxn modelId="{3D71D077-3EC8-7D4D-8D52-59241FC0E662}" type="presOf" srcId="{0B55077E-E0DA-4374-9B4F-82613643047A}" destId="{E64B18B4-5D80-43BC-8267-F9A9EC54BD46}" srcOrd="0" destOrd="0" presId="urn:microsoft.com/office/officeart/2018/2/layout/IconLabelDescriptionList"/>
    <dgm:cxn modelId="{34440295-9854-4ABE-8F22-5FD094ABA168}" srcId="{83F0E320-FE1A-4A5D-819E-E127A41064B2}" destId="{160EDD8C-67E7-48E7-A463-39AA9CBD4CBF}" srcOrd="0" destOrd="0" parTransId="{D05C49C4-3762-45DC-9445-F3C6B792359C}" sibTransId="{5EC2106A-1DA4-4394-B2CD-124A948D3EB8}"/>
    <dgm:cxn modelId="{B2E0489E-7B64-594B-94BF-E1DF34CF3742}" type="presOf" srcId="{83F0E320-FE1A-4A5D-819E-E127A41064B2}" destId="{8F195EDB-A8CB-4904-9B86-B478DE154FE2}" srcOrd="0" destOrd="0" presId="urn:microsoft.com/office/officeart/2018/2/layout/IconLabelDescriptionList"/>
    <dgm:cxn modelId="{D8C11BED-25D8-454C-8FAD-2263270563A6}" type="presOf" srcId="{160EDD8C-67E7-48E7-A463-39AA9CBD4CBF}" destId="{1C9F7543-300F-4EDF-9841-DBFAAD95160F}" srcOrd="0" destOrd="0" presId="urn:microsoft.com/office/officeart/2018/2/layout/IconLabelDescriptionList"/>
    <dgm:cxn modelId="{13A3BA7F-35FE-CF4C-93AD-840A481E0559}" type="presParOf" srcId="{8F195EDB-A8CB-4904-9B86-B478DE154FE2}" destId="{393A1FA2-9239-46B9-A754-BAC55DCED0B6}" srcOrd="0" destOrd="0" presId="urn:microsoft.com/office/officeart/2018/2/layout/IconLabelDescriptionList"/>
    <dgm:cxn modelId="{170AC694-A0C5-2B42-B084-25AB75FDC26E}" type="presParOf" srcId="{393A1FA2-9239-46B9-A754-BAC55DCED0B6}" destId="{79A98E7C-2D48-4ACA-9231-A093735EAB00}" srcOrd="0" destOrd="0" presId="urn:microsoft.com/office/officeart/2018/2/layout/IconLabelDescriptionList"/>
    <dgm:cxn modelId="{CDCA5B46-1693-C44F-9D00-04F981A4DA16}" type="presParOf" srcId="{393A1FA2-9239-46B9-A754-BAC55DCED0B6}" destId="{88C173E1-811A-48FE-9BA0-8175F46747CF}" srcOrd="1" destOrd="0" presId="urn:microsoft.com/office/officeart/2018/2/layout/IconLabelDescriptionList"/>
    <dgm:cxn modelId="{D7A6F335-49BF-754F-803E-58C61A03D284}" type="presParOf" srcId="{393A1FA2-9239-46B9-A754-BAC55DCED0B6}" destId="{1C9F7543-300F-4EDF-9841-DBFAAD95160F}" srcOrd="2" destOrd="0" presId="urn:microsoft.com/office/officeart/2018/2/layout/IconLabelDescriptionList"/>
    <dgm:cxn modelId="{181D1EC4-4E49-F74F-BE40-9342590A4B23}" type="presParOf" srcId="{393A1FA2-9239-46B9-A754-BAC55DCED0B6}" destId="{06795F39-AAF1-4F80-B9FE-006E564F438E}" srcOrd="3" destOrd="0" presId="urn:microsoft.com/office/officeart/2018/2/layout/IconLabelDescriptionList"/>
    <dgm:cxn modelId="{EC3121DD-1A6B-E641-941B-228CE6DC1F5C}" type="presParOf" srcId="{393A1FA2-9239-46B9-A754-BAC55DCED0B6}" destId="{2F56C453-C53A-453B-A505-DA61B5441C17}" srcOrd="4" destOrd="0" presId="urn:microsoft.com/office/officeart/2018/2/layout/IconLabelDescriptionList"/>
    <dgm:cxn modelId="{A344CFD0-1278-134F-9373-3EC2DA9EA8CC}" type="presParOf" srcId="{8F195EDB-A8CB-4904-9B86-B478DE154FE2}" destId="{3FFDB5A0-6502-4B01-88CC-454B16657FFF}" srcOrd="1" destOrd="0" presId="urn:microsoft.com/office/officeart/2018/2/layout/IconLabelDescriptionList"/>
    <dgm:cxn modelId="{766661CC-B6AF-584B-A024-33ECE09FEBBD}" type="presParOf" srcId="{8F195EDB-A8CB-4904-9B86-B478DE154FE2}" destId="{7DD58A16-9E98-4B65-8EB3-3109BD21AF88}" srcOrd="2" destOrd="0" presId="urn:microsoft.com/office/officeart/2018/2/layout/IconLabelDescriptionList"/>
    <dgm:cxn modelId="{AD9ECA4D-E4CD-C644-813D-13B723A7F8A7}" type="presParOf" srcId="{7DD58A16-9E98-4B65-8EB3-3109BD21AF88}" destId="{5167F5AD-8EB5-4C7A-B52F-230BC11713CA}" srcOrd="0" destOrd="0" presId="urn:microsoft.com/office/officeart/2018/2/layout/IconLabelDescriptionList"/>
    <dgm:cxn modelId="{D8A7D126-4E4C-A54E-8639-70290E45533D}" type="presParOf" srcId="{7DD58A16-9E98-4B65-8EB3-3109BD21AF88}" destId="{AA342E60-2DF3-4455-A97F-EC9389EA53CC}" srcOrd="1" destOrd="0" presId="urn:microsoft.com/office/officeart/2018/2/layout/IconLabelDescriptionList"/>
    <dgm:cxn modelId="{45D98EF2-4BFA-864D-85FC-9F082391E72B}" type="presParOf" srcId="{7DD58A16-9E98-4B65-8EB3-3109BD21AF88}" destId="{E64B18B4-5D80-43BC-8267-F9A9EC54BD46}" srcOrd="2" destOrd="0" presId="urn:microsoft.com/office/officeart/2018/2/layout/IconLabelDescriptionList"/>
    <dgm:cxn modelId="{0E02B222-6F06-1D4F-B984-AF036877CFFB}" type="presParOf" srcId="{7DD58A16-9E98-4B65-8EB3-3109BD21AF88}" destId="{73CE0490-00CE-45E8-84BA-2F2C5DD9E797}" srcOrd="3" destOrd="0" presId="urn:microsoft.com/office/officeart/2018/2/layout/IconLabelDescriptionList"/>
    <dgm:cxn modelId="{68711669-3BDF-8143-81F1-DE6E1E8778A0}" type="presParOf" srcId="{7DD58A16-9E98-4B65-8EB3-3109BD21AF88}" destId="{A1DA12CF-BEEB-4601-937F-4AFF71EE8EB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F0E320-FE1A-4A5D-819E-E127A41064B2}"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60EDD8C-67E7-48E7-A463-39AA9CBD4CBF}">
      <dgm:prSet custT="1"/>
      <dgm:spPr/>
      <dgm:t>
        <a:bodyPr/>
        <a:lstStyle/>
        <a:p>
          <a:pPr>
            <a:lnSpc>
              <a:spcPct val="100000"/>
            </a:lnSpc>
            <a:defRPr b="1"/>
          </a:pPr>
          <a:r>
            <a:rPr lang="en-US" sz="2400" dirty="0"/>
            <a:t>Collect &amp; maintain records of signed risk acknowledgement form (these can be shared from the Registry upon request</a:t>
          </a:r>
        </a:p>
      </dgm:t>
    </dgm:pt>
    <dgm:pt modelId="{D05C49C4-3762-45DC-9445-F3C6B792359C}" type="parTrans" cxnId="{34440295-9854-4ABE-8F22-5FD094ABA168}">
      <dgm:prSet/>
      <dgm:spPr/>
      <dgm:t>
        <a:bodyPr/>
        <a:lstStyle/>
        <a:p>
          <a:endParaRPr lang="en-US"/>
        </a:p>
      </dgm:t>
    </dgm:pt>
    <dgm:pt modelId="{5EC2106A-1DA4-4394-B2CD-124A948D3EB8}" type="sibTrans" cxnId="{34440295-9854-4ABE-8F22-5FD094ABA168}">
      <dgm:prSet/>
      <dgm:spPr/>
      <dgm:t>
        <a:bodyPr/>
        <a:lstStyle/>
        <a:p>
          <a:endParaRPr lang="en-US"/>
        </a:p>
      </dgm:t>
    </dgm:pt>
    <dgm:pt modelId="{0B55077E-E0DA-4374-9B4F-82613643047A}">
      <dgm:prSet custT="1"/>
      <dgm:spPr/>
      <dgm:t>
        <a:bodyPr/>
        <a:lstStyle/>
        <a:p>
          <a:pPr>
            <a:lnSpc>
              <a:spcPct val="100000"/>
            </a:lnSpc>
            <a:defRPr b="1"/>
          </a:pPr>
          <a:r>
            <a:rPr lang="en-US" sz="2400" dirty="0"/>
            <a:t>Maintain active record of travel itineraries, on-site contact details, and emergency contacts</a:t>
          </a:r>
        </a:p>
      </dgm:t>
    </dgm:pt>
    <dgm:pt modelId="{2FC4AD3B-16E1-45EA-82F3-0C711AE36582}" type="sibTrans" cxnId="{76ACA527-9B27-4066-8C89-872CE602C046}">
      <dgm:prSet/>
      <dgm:spPr/>
      <dgm:t>
        <a:bodyPr/>
        <a:lstStyle/>
        <a:p>
          <a:endParaRPr lang="en-US"/>
        </a:p>
      </dgm:t>
    </dgm:pt>
    <dgm:pt modelId="{7035D897-E8C9-4505-A3B3-28631A6465AB}" type="parTrans" cxnId="{76ACA527-9B27-4066-8C89-872CE602C046}">
      <dgm:prSet/>
      <dgm:spPr/>
      <dgm:t>
        <a:bodyPr/>
        <a:lstStyle/>
        <a:p>
          <a:endParaRPr lang="en-US"/>
        </a:p>
      </dgm:t>
    </dgm:pt>
    <dgm:pt modelId="{8F195EDB-A8CB-4904-9B86-B478DE154FE2}" type="pres">
      <dgm:prSet presAssocID="{83F0E320-FE1A-4A5D-819E-E127A41064B2}" presName="root" presStyleCnt="0">
        <dgm:presLayoutVars>
          <dgm:dir/>
          <dgm:resizeHandles val="exact"/>
        </dgm:presLayoutVars>
      </dgm:prSet>
      <dgm:spPr/>
    </dgm:pt>
    <dgm:pt modelId="{393A1FA2-9239-46B9-A754-BAC55DCED0B6}" type="pres">
      <dgm:prSet presAssocID="{160EDD8C-67E7-48E7-A463-39AA9CBD4CBF}" presName="compNode" presStyleCnt="0"/>
      <dgm:spPr/>
    </dgm:pt>
    <dgm:pt modelId="{79A98E7C-2D48-4ACA-9231-A093735EAB00}" type="pres">
      <dgm:prSet presAssocID="{160EDD8C-67E7-48E7-A463-39AA9CBD4CBF}" presName="iconRect" presStyleLbl="node1" presStyleIdx="0" presStyleCnt="2" custLinFactNeighborX="3075" custLinFactNeighborY="1025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88C173E1-811A-48FE-9BA0-8175F46747CF}" type="pres">
      <dgm:prSet presAssocID="{160EDD8C-67E7-48E7-A463-39AA9CBD4CBF}" presName="iconSpace" presStyleCnt="0"/>
      <dgm:spPr/>
    </dgm:pt>
    <dgm:pt modelId="{1C9F7543-300F-4EDF-9841-DBFAAD95160F}" type="pres">
      <dgm:prSet presAssocID="{160EDD8C-67E7-48E7-A463-39AA9CBD4CBF}" presName="parTx" presStyleLbl="revTx" presStyleIdx="0" presStyleCnt="4" custLinFactNeighborX="1077" custLinFactNeighborY="8640">
        <dgm:presLayoutVars>
          <dgm:chMax val="0"/>
          <dgm:chPref val="0"/>
        </dgm:presLayoutVars>
      </dgm:prSet>
      <dgm:spPr/>
    </dgm:pt>
    <dgm:pt modelId="{06795F39-AAF1-4F80-B9FE-006E564F438E}" type="pres">
      <dgm:prSet presAssocID="{160EDD8C-67E7-48E7-A463-39AA9CBD4CBF}" presName="txSpace" presStyleCnt="0"/>
      <dgm:spPr/>
    </dgm:pt>
    <dgm:pt modelId="{2F56C453-C53A-453B-A505-DA61B5441C17}" type="pres">
      <dgm:prSet presAssocID="{160EDD8C-67E7-48E7-A463-39AA9CBD4CBF}" presName="desTx" presStyleLbl="revTx" presStyleIdx="1" presStyleCnt="4">
        <dgm:presLayoutVars/>
      </dgm:prSet>
      <dgm:spPr/>
    </dgm:pt>
    <dgm:pt modelId="{3FFDB5A0-6502-4B01-88CC-454B16657FFF}" type="pres">
      <dgm:prSet presAssocID="{5EC2106A-1DA4-4394-B2CD-124A948D3EB8}" presName="sibTrans" presStyleCnt="0"/>
      <dgm:spPr/>
    </dgm:pt>
    <dgm:pt modelId="{7DD58A16-9E98-4B65-8EB3-3109BD21AF88}" type="pres">
      <dgm:prSet presAssocID="{0B55077E-E0DA-4374-9B4F-82613643047A}" presName="compNode" presStyleCnt="0"/>
      <dgm:spPr/>
    </dgm:pt>
    <dgm:pt modelId="{5167F5AD-8EB5-4C7A-B52F-230BC11713CA}" type="pres">
      <dgm:prSet presAssocID="{0B55077E-E0DA-4374-9B4F-82613643047A}" presName="iconRect" presStyleLbl="node1" presStyleIdx="1" presStyleCnt="2" custLinFactNeighborX="3075" custLinFactNeighborY="82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AA342E60-2DF3-4455-A97F-EC9389EA53CC}" type="pres">
      <dgm:prSet presAssocID="{0B55077E-E0DA-4374-9B4F-82613643047A}" presName="iconSpace" presStyleCnt="0"/>
      <dgm:spPr/>
    </dgm:pt>
    <dgm:pt modelId="{E64B18B4-5D80-43BC-8267-F9A9EC54BD46}" type="pres">
      <dgm:prSet presAssocID="{0B55077E-E0DA-4374-9B4F-82613643047A}" presName="parTx" presStyleLbl="revTx" presStyleIdx="2" presStyleCnt="4" custLinFactNeighborX="1077" custLinFactNeighborY="8640">
        <dgm:presLayoutVars>
          <dgm:chMax val="0"/>
          <dgm:chPref val="0"/>
        </dgm:presLayoutVars>
      </dgm:prSet>
      <dgm:spPr/>
    </dgm:pt>
    <dgm:pt modelId="{73CE0490-00CE-45E8-84BA-2F2C5DD9E797}" type="pres">
      <dgm:prSet presAssocID="{0B55077E-E0DA-4374-9B4F-82613643047A}" presName="txSpace" presStyleCnt="0"/>
      <dgm:spPr/>
    </dgm:pt>
    <dgm:pt modelId="{A1DA12CF-BEEB-4601-937F-4AFF71EE8EB5}" type="pres">
      <dgm:prSet presAssocID="{0B55077E-E0DA-4374-9B4F-82613643047A}" presName="desTx" presStyleLbl="revTx" presStyleIdx="3" presStyleCnt="4">
        <dgm:presLayoutVars/>
      </dgm:prSet>
      <dgm:spPr/>
    </dgm:pt>
  </dgm:ptLst>
  <dgm:cxnLst>
    <dgm:cxn modelId="{76ACA527-9B27-4066-8C89-872CE602C046}" srcId="{83F0E320-FE1A-4A5D-819E-E127A41064B2}" destId="{0B55077E-E0DA-4374-9B4F-82613643047A}" srcOrd="1" destOrd="0" parTransId="{7035D897-E8C9-4505-A3B3-28631A6465AB}" sibTransId="{2FC4AD3B-16E1-45EA-82F3-0C711AE36582}"/>
    <dgm:cxn modelId="{3D71D077-3EC8-7D4D-8D52-59241FC0E662}" type="presOf" srcId="{0B55077E-E0DA-4374-9B4F-82613643047A}" destId="{E64B18B4-5D80-43BC-8267-F9A9EC54BD46}" srcOrd="0" destOrd="0" presId="urn:microsoft.com/office/officeart/2018/2/layout/IconLabelDescriptionList"/>
    <dgm:cxn modelId="{34440295-9854-4ABE-8F22-5FD094ABA168}" srcId="{83F0E320-FE1A-4A5D-819E-E127A41064B2}" destId="{160EDD8C-67E7-48E7-A463-39AA9CBD4CBF}" srcOrd="0" destOrd="0" parTransId="{D05C49C4-3762-45DC-9445-F3C6B792359C}" sibTransId="{5EC2106A-1DA4-4394-B2CD-124A948D3EB8}"/>
    <dgm:cxn modelId="{B2E0489E-7B64-594B-94BF-E1DF34CF3742}" type="presOf" srcId="{83F0E320-FE1A-4A5D-819E-E127A41064B2}" destId="{8F195EDB-A8CB-4904-9B86-B478DE154FE2}" srcOrd="0" destOrd="0" presId="urn:microsoft.com/office/officeart/2018/2/layout/IconLabelDescriptionList"/>
    <dgm:cxn modelId="{D8C11BED-25D8-454C-8FAD-2263270563A6}" type="presOf" srcId="{160EDD8C-67E7-48E7-A463-39AA9CBD4CBF}" destId="{1C9F7543-300F-4EDF-9841-DBFAAD95160F}" srcOrd="0" destOrd="0" presId="urn:microsoft.com/office/officeart/2018/2/layout/IconLabelDescriptionList"/>
    <dgm:cxn modelId="{13A3BA7F-35FE-CF4C-93AD-840A481E0559}" type="presParOf" srcId="{8F195EDB-A8CB-4904-9B86-B478DE154FE2}" destId="{393A1FA2-9239-46B9-A754-BAC55DCED0B6}" srcOrd="0" destOrd="0" presId="urn:microsoft.com/office/officeart/2018/2/layout/IconLabelDescriptionList"/>
    <dgm:cxn modelId="{170AC694-A0C5-2B42-B084-25AB75FDC26E}" type="presParOf" srcId="{393A1FA2-9239-46B9-A754-BAC55DCED0B6}" destId="{79A98E7C-2D48-4ACA-9231-A093735EAB00}" srcOrd="0" destOrd="0" presId="urn:microsoft.com/office/officeart/2018/2/layout/IconLabelDescriptionList"/>
    <dgm:cxn modelId="{CDCA5B46-1693-C44F-9D00-04F981A4DA16}" type="presParOf" srcId="{393A1FA2-9239-46B9-A754-BAC55DCED0B6}" destId="{88C173E1-811A-48FE-9BA0-8175F46747CF}" srcOrd="1" destOrd="0" presId="urn:microsoft.com/office/officeart/2018/2/layout/IconLabelDescriptionList"/>
    <dgm:cxn modelId="{D7A6F335-49BF-754F-803E-58C61A03D284}" type="presParOf" srcId="{393A1FA2-9239-46B9-A754-BAC55DCED0B6}" destId="{1C9F7543-300F-4EDF-9841-DBFAAD95160F}" srcOrd="2" destOrd="0" presId="urn:microsoft.com/office/officeart/2018/2/layout/IconLabelDescriptionList"/>
    <dgm:cxn modelId="{181D1EC4-4E49-F74F-BE40-9342590A4B23}" type="presParOf" srcId="{393A1FA2-9239-46B9-A754-BAC55DCED0B6}" destId="{06795F39-AAF1-4F80-B9FE-006E564F438E}" srcOrd="3" destOrd="0" presId="urn:microsoft.com/office/officeart/2018/2/layout/IconLabelDescriptionList"/>
    <dgm:cxn modelId="{EC3121DD-1A6B-E641-941B-228CE6DC1F5C}" type="presParOf" srcId="{393A1FA2-9239-46B9-A754-BAC55DCED0B6}" destId="{2F56C453-C53A-453B-A505-DA61B5441C17}" srcOrd="4" destOrd="0" presId="urn:microsoft.com/office/officeart/2018/2/layout/IconLabelDescriptionList"/>
    <dgm:cxn modelId="{A344CFD0-1278-134F-9373-3EC2DA9EA8CC}" type="presParOf" srcId="{8F195EDB-A8CB-4904-9B86-B478DE154FE2}" destId="{3FFDB5A0-6502-4B01-88CC-454B16657FFF}" srcOrd="1" destOrd="0" presId="urn:microsoft.com/office/officeart/2018/2/layout/IconLabelDescriptionList"/>
    <dgm:cxn modelId="{766661CC-B6AF-584B-A024-33ECE09FEBBD}" type="presParOf" srcId="{8F195EDB-A8CB-4904-9B86-B478DE154FE2}" destId="{7DD58A16-9E98-4B65-8EB3-3109BD21AF88}" srcOrd="2" destOrd="0" presId="urn:microsoft.com/office/officeart/2018/2/layout/IconLabelDescriptionList"/>
    <dgm:cxn modelId="{AD9ECA4D-E4CD-C644-813D-13B723A7F8A7}" type="presParOf" srcId="{7DD58A16-9E98-4B65-8EB3-3109BD21AF88}" destId="{5167F5AD-8EB5-4C7A-B52F-230BC11713CA}" srcOrd="0" destOrd="0" presId="urn:microsoft.com/office/officeart/2018/2/layout/IconLabelDescriptionList"/>
    <dgm:cxn modelId="{D8A7D126-4E4C-A54E-8639-70290E45533D}" type="presParOf" srcId="{7DD58A16-9E98-4B65-8EB3-3109BD21AF88}" destId="{AA342E60-2DF3-4455-A97F-EC9389EA53CC}" srcOrd="1" destOrd="0" presId="urn:microsoft.com/office/officeart/2018/2/layout/IconLabelDescriptionList"/>
    <dgm:cxn modelId="{45D98EF2-4BFA-864D-85FC-9F082391E72B}" type="presParOf" srcId="{7DD58A16-9E98-4B65-8EB3-3109BD21AF88}" destId="{E64B18B4-5D80-43BC-8267-F9A9EC54BD46}" srcOrd="2" destOrd="0" presId="urn:microsoft.com/office/officeart/2018/2/layout/IconLabelDescriptionList"/>
    <dgm:cxn modelId="{0E02B222-6F06-1D4F-B984-AF036877CFFB}" type="presParOf" srcId="{7DD58A16-9E98-4B65-8EB3-3109BD21AF88}" destId="{73CE0490-00CE-45E8-84BA-2F2C5DD9E797}" srcOrd="3" destOrd="0" presId="urn:microsoft.com/office/officeart/2018/2/layout/IconLabelDescriptionList"/>
    <dgm:cxn modelId="{68711669-3BDF-8143-81F1-DE6E1E8778A0}" type="presParOf" srcId="{7DD58A16-9E98-4B65-8EB3-3109BD21AF88}" destId="{A1DA12CF-BEEB-4601-937F-4AFF71EE8EB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F0E320-FE1A-4A5D-819E-E127A41064B2}" type="doc">
      <dgm:prSet loTypeId="urn:microsoft.com/office/officeart/2018/2/layout/IconLabelDescriptionList" loCatId="icon" qsTypeId="urn:microsoft.com/office/officeart/2005/8/quickstyle/simple1" qsCatId="simple" csTypeId="urn:microsoft.com/office/officeart/2005/8/colors/colorful4" csCatId="colorful" phldr="1"/>
      <dgm:spPr/>
      <dgm:t>
        <a:bodyPr/>
        <a:lstStyle/>
        <a:p>
          <a:endParaRPr lang="en-US"/>
        </a:p>
      </dgm:t>
    </dgm:pt>
    <dgm:pt modelId="{AD39C58C-7220-441A-A9B8-06D676B07181}">
      <dgm:prSet custT="1"/>
      <dgm:spPr/>
      <dgm:t>
        <a:bodyPr/>
        <a:lstStyle/>
        <a:p>
          <a:pPr>
            <a:lnSpc>
              <a:spcPct val="100000"/>
            </a:lnSpc>
            <a:defRPr b="1"/>
          </a:pPr>
          <a:r>
            <a:rPr lang="en-US" sz="2400" dirty="0"/>
            <a:t>Ensure all students have registered their travel in the Travel Registry prior to travel</a:t>
          </a:r>
        </a:p>
      </dgm:t>
    </dgm:pt>
    <dgm:pt modelId="{7A71B32D-491B-4C7F-AE58-D91C8D7739B0}" type="parTrans" cxnId="{19B489B3-47FF-46C2-8FBC-BDCCF1141FCB}">
      <dgm:prSet/>
      <dgm:spPr/>
      <dgm:t>
        <a:bodyPr/>
        <a:lstStyle/>
        <a:p>
          <a:endParaRPr lang="en-US"/>
        </a:p>
      </dgm:t>
    </dgm:pt>
    <dgm:pt modelId="{46B62A6B-BC6B-498E-B6D2-0756257D713A}" type="sibTrans" cxnId="{19B489B3-47FF-46C2-8FBC-BDCCF1141FCB}">
      <dgm:prSet/>
      <dgm:spPr/>
      <dgm:t>
        <a:bodyPr/>
        <a:lstStyle/>
        <a:p>
          <a:endParaRPr lang="en-US"/>
        </a:p>
      </dgm:t>
    </dgm:pt>
    <dgm:pt modelId="{8DE9F7A9-ACC4-4004-8EC7-AC8D9C90FF65}">
      <dgm:prSet custT="1"/>
      <dgm:spPr/>
      <dgm:t>
        <a:bodyPr/>
        <a:lstStyle/>
        <a:p>
          <a:pPr>
            <a:lnSpc>
              <a:spcPct val="100000"/>
            </a:lnSpc>
            <a:defRPr b="1"/>
          </a:pPr>
          <a:r>
            <a:rPr lang="en-US" sz="2400" dirty="0"/>
            <a:t>Only issue funding, academic credit, etc. AFTER the following have been received:</a:t>
          </a:r>
        </a:p>
      </dgm:t>
    </dgm:pt>
    <dgm:pt modelId="{56A67F52-2557-4CE9-A82E-71230EB47CAC}" type="parTrans" cxnId="{8F8322A9-BD63-4F48-96B0-FC30743A3E38}">
      <dgm:prSet/>
      <dgm:spPr/>
      <dgm:t>
        <a:bodyPr/>
        <a:lstStyle/>
        <a:p>
          <a:endParaRPr lang="en-US"/>
        </a:p>
      </dgm:t>
    </dgm:pt>
    <dgm:pt modelId="{05407022-A704-4B63-83A5-E6E2EF348809}" type="sibTrans" cxnId="{8F8322A9-BD63-4F48-96B0-FC30743A3E38}">
      <dgm:prSet/>
      <dgm:spPr/>
      <dgm:t>
        <a:bodyPr/>
        <a:lstStyle/>
        <a:p>
          <a:endParaRPr lang="en-US"/>
        </a:p>
      </dgm:t>
    </dgm:pt>
    <dgm:pt modelId="{8F195EDB-A8CB-4904-9B86-B478DE154FE2}" type="pres">
      <dgm:prSet presAssocID="{83F0E320-FE1A-4A5D-819E-E127A41064B2}" presName="root" presStyleCnt="0">
        <dgm:presLayoutVars>
          <dgm:dir/>
          <dgm:resizeHandles val="exact"/>
        </dgm:presLayoutVars>
      </dgm:prSet>
      <dgm:spPr/>
    </dgm:pt>
    <dgm:pt modelId="{99E8097D-3E6F-458D-A0F2-889BB30A905A}" type="pres">
      <dgm:prSet presAssocID="{AD39C58C-7220-441A-A9B8-06D676B07181}" presName="compNode" presStyleCnt="0"/>
      <dgm:spPr/>
    </dgm:pt>
    <dgm:pt modelId="{045C17B9-AA16-4B79-87F2-A2190249740A}" type="pres">
      <dgm:prSet presAssocID="{AD39C58C-7220-441A-A9B8-06D676B07181}" presName="iconRect" presStyleLbl="node1" presStyleIdx="0" presStyleCnt="2" custLinFactNeighborX="3555" custLinFactNeighborY="2357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Warning"/>
        </a:ext>
      </dgm:extLst>
    </dgm:pt>
    <dgm:pt modelId="{7CD7FE01-0CAF-4CA5-85AC-D55FB02464B5}" type="pres">
      <dgm:prSet presAssocID="{AD39C58C-7220-441A-A9B8-06D676B07181}" presName="iconSpace" presStyleCnt="0"/>
      <dgm:spPr/>
    </dgm:pt>
    <dgm:pt modelId="{C3835194-DF50-4402-9299-F45B7C0CA624}" type="pres">
      <dgm:prSet presAssocID="{AD39C58C-7220-441A-A9B8-06D676B07181}" presName="parTx" presStyleLbl="revTx" presStyleIdx="0" presStyleCnt="4" custLinFactNeighborX="1244" custLinFactNeighborY="19550">
        <dgm:presLayoutVars>
          <dgm:chMax val="0"/>
          <dgm:chPref val="0"/>
        </dgm:presLayoutVars>
      </dgm:prSet>
      <dgm:spPr/>
    </dgm:pt>
    <dgm:pt modelId="{B9507AA5-F6FC-42F3-99D8-EF160F94B143}" type="pres">
      <dgm:prSet presAssocID="{AD39C58C-7220-441A-A9B8-06D676B07181}" presName="txSpace" presStyleCnt="0"/>
      <dgm:spPr/>
    </dgm:pt>
    <dgm:pt modelId="{4E25B8D8-4855-4DEE-A482-3C6481F138D3}" type="pres">
      <dgm:prSet presAssocID="{AD39C58C-7220-441A-A9B8-06D676B07181}" presName="desTx" presStyleLbl="revTx" presStyleIdx="1" presStyleCnt="4">
        <dgm:presLayoutVars/>
      </dgm:prSet>
      <dgm:spPr/>
    </dgm:pt>
    <dgm:pt modelId="{D7257AAC-01DB-4C98-BF9F-6C9FCBB97FE0}" type="pres">
      <dgm:prSet presAssocID="{46B62A6B-BC6B-498E-B6D2-0756257D713A}" presName="sibTrans" presStyleCnt="0"/>
      <dgm:spPr/>
    </dgm:pt>
    <dgm:pt modelId="{A61586E3-0A7C-49CB-8DD4-7838DA295A1C}" type="pres">
      <dgm:prSet presAssocID="{8DE9F7A9-ACC4-4004-8EC7-AC8D9C90FF65}" presName="compNode" presStyleCnt="0"/>
      <dgm:spPr/>
    </dgm:pt>
    <dgm:pt modelId="{2C5E0838-91BE-432E-8131-AF317FCD4E09}" type="pres">
      <dgm:prSet presAssocID="{8DE9F7A9-ACC4-4004-8EC7-AC8D9C90FF65}" presName="iconRect" presStyleLbl="node1" presStyleIdx="1" presStyleCnt="2" custLinFactNeighborX="3555" custLinFactNeighborY="246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B458FE7E-D7C8-464F-A073-026C70C7CA30}" type="pres">
      <dgm:prSet presAssocID="{8DE9F7A9-ACC4-4004-8EC7-AC8D9C90FF65}" presName="iconSpace" presStyleCnt="0"/>
      <dgm:spPr/>
    </dgm:pt>
    <dgm:pt modelId="{D8F0B55B-81DF-40BD-B0A6-3BAEA02EB140}" type="pres">
      <dgm:prSet presAssocID="{8DE9F7A9-ACC4-4004-8EC7-AC8D9C90FF65}" presName="parTx" presStyleLbl="revTx" presStyleIdx="2" presStyleCnt="4" custLinFactNeighborY="19550">
        <dgm:presLayoutVars>
          <dgm:chMax val="0"/>
          <dgm:chPref val="0"/>
        </dgm:presLayoutVars>
      </dgm:prSet>
      <dgm:spPr/>
    </dgm:pt>
    <dgm:pt modelId="{FE62338C-D38A-40D0-B83C-9433BDBDF2FA}" type="pres">
      <dgm:prSet presAssocID="{8DE9F7A9-ACC4-4004-8EC7-AC8D9C90FF65}" presName="txSpace" presStyleCnt="0"/>
      <dgm:spPr/>
    </dgm:pt>
    <dgm:pt modelId="{F7EA4069-1A20-458C-B35E-F4F6F7E76DD6}" type="pres">
      <dgm:prSet presAssocID="{8DE9F7A9-ACC4-4004-8EC7-AC8D9C90FF65}" presName="desTx" presStyleLbl="revTx" presStyleIdx="3" presStyleCnt="4">
        <dgm:presLayoutVars/>
      </dgm:prSet>
      <dgm:spPr/>
    </dgm:pt>
  </dgm:ptLst>
  <dgm:cxnLst>
    <dgm:cxn modelId="{F5F4EE4C-D60A-5E48-AA8B-FD1054040B43}" type="presOf" srcId="{AD39C58C-7220-441A-A9B8-06D676B07181}" destId="{C3835194-DF50-4402-9299-F45B7C0CA624}" srcOrd="0" destOrd="0" presId="urn:microsoft.com/office/officeart/2018/2/layout/IconLabelDescriptionList"/>
    <dgm:cxn modelId="{B2E0489E-7B64-594B-94BF-E1DF34CF3742}" type="presOf" srcId="{83F0E320-FE1A-4A5D-819E-E127A41064B2}" destId="{8F195EDB-A8CB-4904-9B86-B478DE154FE2}" srcOrd="0" destOrd="0" presId="urn:microsoft.com/office/officeart/2018/2/layout/IconLabelDescriptionList"/>
    <dgm:cxn modelId="{8F8322A9-BD63-4F48-96B0-FC30743A3E38}" srcId="{83F0E320-FE1A-4A5D-819E-E127A41064B2}" destId="{8DE9F7A9-ACC4-4004-8EC7-AC8D9C90FF65}" srcOrd="1" destOrd="0" parTransId="{56A67F52-2557-4CE9-A82E-71230EB47CAC}" sibTransId="{05407022-A704-4B63-83A5-E6E2EF348809}"/>
    <dgm:cxn modelId="{19B489B3-47FF-46C2-8FBC-BDCCF1141FCB}" srcId="{83F0E320-FE1A-4A5D-819E-E127A41064B2}" destId="{AD39C58C-7220-441A-A9B8-06D676B07181}" srcOrd="0" destOrd="0" parTransId="{7A71B32D-491B-4C7F-AE58-D91C8D7739B0}" sibTransId="{46B62A6B-BC6B-498E-B6D2-0756257D713A}"/>
    <dgm:cxn modelId="{0795CFEA-7F9B-F749-A77F-161CAA02199B}" type="presOf" srcId="{8DE9F7A9-ACC4-4004-8EC7-AC8D9C90FF65}" destId="{D8F0B55B-81DF-40BD-B0A6-3BAEA02EB140}" srcOrd="0" destOrd="0" presId="urn:microsoft.com/office/officeart/2018/2/layout/IconLabelDescriptionList"/>
    <dgm:cxn modelId="{77D93817-B5D9-4949-A82E-CFF12B817370}" type="presParOf" srcId="{8F195EDB-A8CB-4904-9B86-B478DE154FE2}" destId="{99E8097D-3E6F-458D-A0F2-889BB30A905A}" srcOrd="0" destOrd="0" presId="urn:microsoft.com/office/officeart/2018/2/layout/IconLabelDescriptionList"/>
    <dgm:cxn modelId="{A740349C-99C1-854F-B978-3FE6B4947AE3}" type="presParOf" srcId="{99E8097D-3E6F-458D-A0F2-889BB30A905A}" destId="{045C17B9-AA16-4B79-87F2-A2190249740A}" srcOrd="0" destOrd="0" presId="urn:microsoft.com/office/officeart/2018/2/layout/IconLabelDescriptionList"/>
    <dgm:cxn modelId="{1C1F2265-927A-9143-BEF3-4B9E553407D6}" type="presParOf" srcId="{99E8097D-3E6F-458D-A0F2-889BB30A905A}" destId="{7CD7FE01-0CAF-4CA5-85AC-D55FB02464B5}" srcOrd="1" destOrd="0" presId="urn:microsoft.com/office/officeart/2018/2/layout/IconLabelDescriptionList"/>
    <dgm:cxn modelId="{79257309-A8D4-C74E-A1AA-69BE0661CBB8}" type="presParOf" srcId="{99E8097D-3E6F-458D-A0F2-889BB30A905A}" destId="{C3835194-DF50-4402-9299-F45B7C0CA624}" srcOrd="2" destOrd="0" presId="urn:microsoft.com/office/officeart/2018/2/layout/IconLabelDescriptionList"/>
    <dgm:cxn modelId="{EAC0896F-7CB2-DF45-BD84-2EBC9E9BFB5F}" type="presParOf" srcId="{99E8097D-3E6F-458D-A0F2-889BB30A905A}" destId="{B9507AA5-F6FC-42F3-99D8-EF160F94B143}" srcOrd="3" destOrd="0" presId="urn:microsoft.com/office/officeart/2018/2/layout/IconLabelDescriptionList"/>
    <dgm:cxn modelId="{C508FDB0-2A30-E742-9F06-732D64F89DB4}" type="presParOf" srcId="{99E8097D-3E6F-458D-A0F2-889BB30A905A}" destId="{4E25B8D8-4855-4DEE-A482-3C6481F138D3}" srcOrd="4" destOrd="0" presId="urn:microsoft.com/office/officeart/2018/2/layout/IconLabelDescriptionList"/>
    <dgm:cxn modelId="{BB8AF5EB-9C23-F641-B529-DF87AAE79A48}" type="presParOf" srcId="{8F195EDB-A8CB-4904-9B86-B478DE154FE2}" destId="{D7257AAC-01DB-4C98-BF9F-6C9FCBB97FE0}" srcOrd="1" destOrd="0" presId="urn:microsoft.com/office/officeart/2018/2/layout/IconLabelDescriptionList"/>
    <dgm:cxn modelId="{9672434C-B9A8-F048-A048-B312C800040B}" type="presParOf" srcId="{8F195EDB-A8CB-4904-9B86-B478DE154FE2}" destId="{A61586E3-0A7C-49CB-8DD4-7838DA295A1C}" srcOrd="2" destOrd="0" presId="urn:microsoft.com/office/officeart/2018/2/layout/IconLabelDescriptionList"/>
    <dgm:cxn modelId="{0814E1AE-0BD4-E243-85E1-42D2FB958A32}" type="presParOf" srcId="{A61586E3-0A7C-49CB-8DD4-7838DA295A1C}" destId="{2C5E0838-91BE-432E-8131-AF317FCD4E09}" srcOrd="0" destOrd="0" presId="urn:microsoft.com/office/officeart/2018/2/layout/IconLabelDescriptionList"/>
    <dgm:cxn modelId="{1E4AD903-046E-7E45-9E12-E6405E325099}" type="presParOf" srcId="{A61586E3-0A7C-49CB-8DD4-7838DA295A1C}" destId="{B458FE7E-D7C8-464F-A073-026C70C7CA30}" srcOrd="1" destOrd="0" presId="urn:microsoft.com/office/officeart/2018/2/layout/IconLabelDescriptionList"/>
    <dgm:cxn modelId="{8139DE53-0B38-074A-BC75-BF92A4C36A2C}" type="presParOf" srcId="{A61586E3-0A7C-49CB-8DD4-7838DA295A1C}" destId="{D8F0B55B-81DF-40BD-B0A6-3BAEA02EB140}" srcOrd="2" destOrd="0" presId="urn:microsoft.com/office/officeart/2018/2/layout/IconLabelDescriptionList"/>
    <dgm:cxn modelId="{B7FC6642-A79E-8446-89D5-1069621D5F7D}" type="presParOf" srcId="{A61586E3-0A7C-49CB-8DD4-7838DA295A1C}" destId="{FE62338C-D38A-40D0-B83C-9433BDBDF2FA}" srcOrd="3" destOrd="0" presId="urn:microsoft.com/office/officeart/2018/2/layout/IconLabelDescriptionList"/>
    <dgm:cxn modelId="{0A2134D8-2C02-7848-AC0F-79C2E3AE5E28}" type="presParOf" srcId="{A61586E3-0A7C-49CB-8DD4-7838DA295A1C}" destId="{F7EA4069-1A20-458C-B35E-F4F6F7E76DD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06CCD-241C-4664-A071-01F19425E903}">
      <dsp:nvSpPr>
        <dsp:cNvPr id="0" name=""/>
        <dsp:cNvSpPr/>
      </dsp:nvSpPr>
      <dsp:spPr>
        <a:xfrm>
          <a:off x="0" y="566"/>
          <a:ext cx="10900090"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465B0-7A4E-498B-B5E8-0765C6E5DB98}">
      <dsp:nvSpPr>
        <dsp:cNvPr id="0" name=""/>
        <dsp:cNvSpPr/>
      </dsp:nvSpPr>
      <dsp:spPr>
        <a:xfrm>
          <a:off x="400678" y="298591"/>
          <a:ext cx="728507" cy="72850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199DF1-C0CC-47CC-8226-19535C2A7339}">
      <dsp:nvSpPr>
        <dsp:cNvPr id="0" name=""/>
        <dsp:cNvSpPr/>
      </dsp:nvSpPr>
      <dsp:spPr>
        <a:xfrm>
          <a:off x="1529865" y="566"/>
          <a:ext cx="9370224"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022350">
            <a:lnSpc>
              <a:spcPct val="100000"/>
            </a:lnSpc>
            <a:spcBef>
              <a:spcPct val="0"/>
            </a:spcBef>
            <a:spcAft>
              <a:spcPct val="35000"/>
            </a:spcAft>
            <a:buNone/>
          </a:pPr>
          <a:r>
            <a:rPr lang="en-US" sz="2300" kern="1200" dirty="0"/>
            <a:t>Dartmouth prohibits </a:t>
          </a:r>
          <a:r>
            <a:rPr lang="en-US" sz="2300" b="1" u="none" kern="1200" dirty="0"/>
            <a:t>Dartmouth Travel </a:t>
          </a:r>
          <a:r>
            <a:rPr lang="en-US" sz="2300" kern="1200" dirty="0"/>
            <a:t>to certain destinations based on a variety of risk assessment factors (even if the traveler is from that country).</a:t>
          </a:r>
        </a:p>
      </dsp:txBody>
      <dsp:txXfrm>
        <a:off x="1529865" y="566"/>
        <a:ext cx="9370224" cy="1324558"/>
      </dsp:txXfrm>
    </dsp:sp>
    <dsp:sp modelId="{24F4ADEF-0A91-4738-BB5A-4107A543B262}">
      <dsp:nvSpPr>
        <dsp:cNvPr id="0" name=""/>
        <dsp:cNvSpPr/>
      </dsp:nvSpPr>
      <dsp:spPr>
        <a:xfrm>
          <a:off x="0" y="1656264"/>
          <a:ext cx="10900090"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D38F3-1660-4A51-A53C-398F6C609B73}">
      <dsp:nvSpPr>
        <dsp:cNvPr id="0" name=""/>
        <dsp:cNvSpPr/>
      </dsp:nvSpPr>
      <dsp:spPr>
        <a:xfrm>
          <a:off x="400678" y="1954289"/>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51AF3A-C7B9-40D1-B052-3CDBAC500BC5}">
      <dsp:nvSpPr>
        <dsp:cNvPr id="0" name=""/>
        <dsp:cNvSpPr/>
      </dsp:nvSpPr>
      <dsp:spPr>
        <a:xfrm>
          <a:off x="1529865" y="1656264"/>
          <a:ext cx="9370224"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022350">
            <a:lnSpc>
              <a:spcPct val="100000"/>
            </a:lnSpc>
            <a:spcBef>
              <a:spcPct val="0"/>
            </a:spcBef>
            <a:spcAft>
              <a:spcPct val="35000"/>
            </a:spcAft>
            <a:buNone/>
          </a:pPr>
          <a:r>
            <a:rPr lang="en-US" sz="2300" b="0" kern="1200" dirty="0"/>
            <a:t>Dartmouth travel to these destinations is prohibited without a Travel Exception approved before departure.</a:t>
          </a:r>
        </a:p>
      </dsp:txBody>
      <dsp:txXfrm>
        <a:off x="1529865" y="1656264"/>
        <a:ext cx="9370224" cy="1324558"/>
      </dsp:txXfrm>
    </dsp:sp>
    <dsp:sp modelId="{43269E81-34CA-43D4-8837-12591F8BE2A0}">
      <dsp:nvSpPr>
        <dsp:cNvPr id="0" name=""/>
        <dsp:cNvSpPr/>
      </dsp:nvSpPr>
      <dsp:spPr>
        <a:xfrm>
          <a:off x="0" y="3311962"/>
          <a:ext cx="10900090"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302500-8E1A-4177-8C63-27FA81D3215F}">
      <dsp:nvSpPr>
        <dsp:cNvPr id="0" name=""/>
        <dsp:cNvSpPr/>
      </dsp:nvSpPr>
      <dsp:spPr>
        <a:xfrm>
          <a:off x="400678"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191CBD-C3FE-404A-B1AD-A35136A773A3}">
      <dsp:nvSpPr>
        <dsp:cNvPr id="0" name=""/>
        <dsp:cNvSpPr/>
      </dsp:nvSpPr>
      <dsp:spPr>
        <a:xfrm>
          <a:off x="1529865" y="3311962"/>
          <a:ext cx="9370224"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022350">
            <a:lnSpc>
              <a:spcPct val="100000"/>
            </a:lnSpc>
            <a:spcBef>
              <a:spcPct val="0"/>
            </a:spcBef>
            <a:spcAft>
              <a:spcPct val="35000"/>
            </a:spcAft>
            <a:buNone/>
          </a:pPr>
          <a:r>
            <a:rPr lang="en-US" sz="2300" i="0" kern="1200" dirty="0"/>
            <a:t>Consult the Global Dartmouth webpage for current list of countries requiring an exception (varies whether traveler is an undergraduate student or any another Dartmouth traveler)</a:t>
          </a:r>
        </a:p>
      </dsp:txBody>
      <dsp:txXfrm>
        <a:off x="1529865" y="3311962"/>
        <a:ext cx="9370224" cy="13245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3BB1D-8F08-48CF-9C53-B6AEF760973F}">
      <dsp:nvSpPr>
        <dsp:cNvPr id="0" name=""/>
        <dsp:cNvSpPr/>
      </dsp:nvSpPr>
      <dsp:spPr>
        <a:xfrm>
          <a:off x="0" y="763087"/>
          <a:ext cx="6962457" cy="1667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E33EEA-9EEA-4E94-A2DF-A776CF6D82A0}">
      <dsp:nvSpPr>
        <dsp:cNvPr id="0" name=""/>
        <dsp:cNvSpPr/>
      </dsp:nvSpPr>
      <dsp:spPr>
        <a:xfrm>
          <a:off x="150172" y="1138319"/>
          <a:ext cx="919027" cy="91723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B5983D-8D94-4F0C-9415-44BB34DE7478}">
      <dsp:nvSpPr>
        <dsp:cNvPr id="0" name=""/>
        <dsp:cNvSpPr/>
      </dsp:nvSpPr>
      <dsp:spPr>
        <a:xfrm>
          <a:off x="1171312" y="763087"/>
          <a:ext cx="5495436" cy="1669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671" tIns="176671" rIns="176671" bIns="176671" numCol="1" spcCol="1270" anchor="ctr" anchorCtr="0">
          <a:noAutofit/>
        </a:bodyPr>
        <a:lstStyle/>
        <a:p>
          <a:pPr marL="0" lvl="0" indent="0" algn="l" defTabSz="889000">
            <a:lnSpc>
              <a:spcPct val="100000"/>
            </a:lnSpc>
            <a:spcBef>
              <a:spcPct val="0"/>
            </a:spcBef>
            <a:spcAft>
              <a:spcPct val="35000"/>
            </a:spcAft>
            <a:buNone/>
          </a:pPr>
          <a:r>
            <a:rPr lang="en-US" sz="2000" b="1" kern="1200" dirty="0"/>
            <a:t>Best Practice: </a:t>
          </a:r>
        </a:p>
        <a:p>
          <a:pPr marL="0" lvl="0" indent="0" algn="l" defTabSz="889000">
            <a:lnSpc>
              <a:spcPct val="100000"/>
            </a:lnSpc>
            <a:spcBef>
              <a:spcPct val="0"/>
            </a:spcBef>
            <a:spcAft>
              <a:spcPct val="35000"/>
            </a:spcAft>
            <a:buNone/>
          </a:pPr>
          <a:r>
            <a:rPr lang="en-US" sz="2000" kern="1200" dirty="0"/>
            <a:t>In-person pre-departure orientation</a:t>
          </a:r>
        </a:p>
      </dsp:txBody>
      <dsp:txXfrm>
        <a:off x="1171312" y="763087"/>
        <a:ext cx="5495436" cy="1669327"/>
      </dsp:txXfrm>
    </dsp:sp>
    <dsp:sp modelId="{67AD719B-70A0-4FFE-97F8-09881112FBC3}">
      <dsp:nvSpPr>
        <dsp:cNvPr id="0" name=""/>
        <dsp:cNvSpPr/>
      </dsp:nvSpPr>
      <dsp:spPr>
        <a:xfrm>
          <a:off x="0" y="2825198"/>
          <a:ext cx="6962457" cy="1667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013C9-3F3D-47DC-B41D-E29FA35E8C97}">
      <dsp:nvSpPr>
        <dsp:cNvPr id="0" name=""/>
        <dsp:cNvSpPr/>
      </dsp:nvSpPr>
      <dsp:spPr>
        <a:xfrm>
          <a:off x="176943" y="3200430"/>
          <a:ext cx="919027" cy="9172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9A697B-3ADC-4854-AB92-8ED3B75E1B48}">
      <dsp:nvSpPr>
        <dsp:cNvPr id="0" name=""/>
        <dsp:cNvSpPr/>
      </dsp:nvSpPr>
      <dsp:spPr>
        <a:xfrm>
          <a:off x="1173852" y="2828987"/>
          <a:ext cx="6038095" cy="1669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671" tIns="176671" rIns="176671" bIns="176671" numCol="1" spcCol="1270" anchor="ctr" anchorCtr="0">
          <a:noAutofit/>
        </a:bodyPr>
        <a:lstStyle/>
        <a:p>
          <a:pPr marL="0" lvl="0" indent="0" algn="l" defTabSz="889000">
            <a:lnSpc>
              <a:spcPct val="100000"/>
            </a:lnSpc>
            <a:spcBef>
              <a:spcPct val="0"/>
            </a:spcBef>
            <a:spcAft>
              <a:spcPct val="35000"/>
            </a:spcAft>
            <a:buNone/>
          </a:pPr>
          <a:r>
            <a:rPr lang="en-US" sz="2000" b="1" kern="1200" dirty="0"/>
            <a:t>At minimum: </a:t>
          </a:r>
        </a:p>
        <a:p>
          <a:pPr marL="0" lvl="0" indent="0" algn="l" defTabSz="889000">
            <a:lnSpc>
              <a:spcPct val="100000"/>
            </a:lnSpc>
            <a:spcBef>
              <a:spcPct val="0"/>
            </a:spcBef>
            <a:spcAft>
              <a:spcPct val="35000"/>
            </a:spcAft>
            <a:buNone/>
          </a:pPr>
          <a:r>
            <a:rPr lang="en-US" sz="2000" kern="1200" dirty="0"/>
            <a:t>Disseminate (and require students to review) the traveler resources on Global Dartmouth website prior to commencing their travel.</a:t>
          </a:r>
        </a:p>
      </dsp:txBody>
      <dsp:txXfrm>
        <a:off x="1173852" y="2828987"/>
        <a:ext cx="6038095" cy="16693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98E7C-2D48-4ACA-9231-A093735EAB00}">
      <dsp:nvSpPr>
        <dsp:cNvPr id="0" name=""/>
        <dsp:cNvSpPr/>
      </dsp:nvSpPr>
      <dsp:spPr>
        <a:xfrm>
          <a:off x="923738" y="99910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9F7543-300F-4EDF-9841-DBFAAD95160F}">
      <dsp:nvSpPr>
        <dsp:cNvPr id="0" name=""/>
        <dsp:cNvSpPr/>
      </dsp:nvSpPr>
      <dsp:spPr>
        <a:xfrm>
          <a:off x="923539" y="2520046"/>
          <a:ext cx="4320000" cy="108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Identify primary contact(s) for emergencies</a:t>
          </a:r>
        </a:p>
      </dsp:txBody>
      <dsp:txXfrm>
        <a:off x="923539" y="2520046"/>
        <a:ext cx="4320000" cy="1082109"/>
      </dsp:txXfrm>
    </dsp:sp>
    <dsp:sp modelId="{2F56C453-C53A-453B-A505-DA61B5441C17}">
      <dsp:nvSpPr>
        <dsp:cNvPr id="0" name=""/>
        <dsp:cNvSpPr/>
      </dsp:nvSpPr>
      <dsp:spPr>
        <a:xfrm>
          <a:off x="780461" y="3601777"/>
          <a:ext cx="4320000" cy="5125"/>
        </a:xfrm>
        <a:prstGeom prst="rect">
          <a:avLst/>
        </a:prstGeom>
        <a:noFill/>
        <a:ln>
          <a:noFill/>
        </a:ln>
        <a:effectLst/>
      </dsp:spPr>
      <dsp:style>
        <a:lnRef idx="0">
          <a:scrgbClr r="0" g="0" b="0"/>
        </a:lnRef>
        <a:fillRef idx="0">
          <a:scrgbClr r="0" g="0" b="0"/>
        </a:fillRef>
        <a:effectRef idx="0">
          <a:scrgbClr r="0" g="0" b="0"/>
        </a:effectRef>
        <a:fontRef idx="minor"/>
      </dsp:style>
    </dsp:sp>
    <dsp:sp modelId="{5167F5AD-8EB5-4C7A-B52F-230BC11713CA}">
      <dsp:nvSpPr>
        <dsp:cNvPr id="0" name=""/>
        <dsp:cNvSpPr/>
      </dsp:nvSpPr>
      <dsp:spPr>
        <a:xfrm>
          <a:off x="5999738" y="99910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4B18B4-5D80-43BC-8267-F9A9EC54BD46}">
      <dsp:nvSpPr>
        <dsp:cNvPr id="0" name=""/>
        <dsp:cNvSpPr/>
      </dsp:nvSpPr>
      <dsp:spPr>
        <a:xfrm>
          <a:off x="5960832" y="2520046"/>
          <a:ext cx="4320000" cy="1082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Maintain clearly outlined response plan and protocols for emergencies</a:t>
          </a:r>
        </a:p>
      </dsp:txBody>
      <dsp:txXfrm>
        <a:off x="5960832" y="2520046"/>
        <a:ext cx="4320000" cy="1082109"/>
      </dsp:txXfrm>
    </dsp:sp>
    <dsp:sp modelId="{A1DA12CF-BEEB-4601-937F-4AFF71EE8EB5}">
      <dsp:nvSpPr>
        <dsp:cNvPr id="0" name=""/>
        <dsp:cNvSpPr/>
      </dsp:nvSpPr>
      <dsp:spPr>
        <a:xfrm>
          <a:off x="5856461" y="3601777"/>
          <a:ext cx="4320000" cy="512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C17B9-AA16-4B79-87F2-A2190249740A}">
      <dsp:nvSpPr>
        <dsp:cNvPr id="0" name=""/>
        <dsp:cNvSpPr/>
      </dsp:nvSpPr>
      <dsp:spPr>
        <a:xfrm>
          <a:off x="780461" y="103604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835194-DF50-4402-9299-F45B7C0CA624}">
      <dsp:nvSpPr>
        <dsp:cNvPr id="0" name=""/>
        <dsp:cNvSpPr/>
      </dsp:nvSpPr>
      <dsp:spPr>
        <a:xfrm>
          <a:off x="778258" y="2704578"/>
          <a:ext cx="4320000" cy="189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Make sure all travelers are compliant with travel exception requests and approvals</a:t>
          </a:r>
        </a:p>
      </dsp:txBody>
      <dsp:txXfrm>
        <a:off x="778258" y="2704578"/>
        <a:ext cx="4320000" cy="1899540"/>
      </dsp:txXfrm>
    </dsp:sp>
    <dsp:sp modelId="{4E25B8D8-4855-4DEE-A482-3C6481F138D3}">
      <dsp:nvSpPr>
        <dsp:cNvPr id="0" name=""/>
        <dsp:cNvSpPr/>
      </dsp:nvSpPr>
      <dsp:spPr>
        <a:xfrm>
          <a:off x="780461" y="4314333"/>
          <a:ext cx="4320000" cy="1654"/>
        </a:xfrm>
        <a:prstGeom prst="rect">
          <a:avLst/>
        </a:prstGeom>
        <a:noFill/>
        <a:ln>
          <a:noFill/>
        </a:ln>
        <a:effectLst/>
      </dsp:spPr>
      <dsp:style>
        <a:lnRef idx="0">
          <a:scrgbClr r="0" g="0" b="0"/>
        </a:lnRef>
        <a:fillRef idx="0">
          <a:scrgbClr r="0" g="0" b="0"/>
        </a:fillRef>
        <a:effectRef idx="0">
          <a:scrgbClr r="0" g="0" b="0"/>
        </a:effectRef>
        <a:fontRef idx="minor"/>
      </dsp:style>
    </dsp:sp>
    <dsp:sp modelId="{2C5E0838-91BE-432E-8131-AF317FCD4E09}">
      <dsp:nvSpPr>
        <dsp:cNvPr id="0" name=""/>
        <dsp:cNvSpPr/>
      </dsp:nvSpPr>
      <dsp:spPr>
        <a:xfrm>
          <a:off x="5856461" y="1113888"/>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0B55B-81DF-40BD-B0A6-3BAEA02EB140}">
      <dsp:nvSpPr>
        <dsp:cNvPr id="0" name=""/>
        <dsp:cNvSpPr/>
      </dsp:nvSpPr>
      <dsp:spPr>
        <a:xfrm>
          <a:off x="5856461" y="2637555"/>
          <a:ext cx="4320000" cy="14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Provide participants with the following information:</a:t>
          </a:r>
        </a:p>
      </dsp:txBody>
      <dsp:txXfrm>
        <a:off x="5856461" y="2637555"/>
        <a:ext cx="4320000" cy="1458000"/>
      </dsp:txXfrm>
    </dsp:sp>
    <dsp:sp modelId="{F7EA4069-1A20-458C-B35E-F4F6F7E76DD6}">
      <dsp:nvSpPr>
        <dsp:cNvPr id="0" name=""/>
        <dsp:cNvSpPr/>
      </dsp:nvSpPr>
      <dsp:spPr>
        <a:xfrm>
          <a:off x="5856461" y="4392176"/>
          <a:ext cx="4320000" cy="165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98E7C-2D48-4ACA-9231-A093735EAB00}">
      <dsp:nvSpPr>
        <dsp:cNvPr id="0" name=""/>
        <dsp:cNvSpPr/>
      </dsp:nvSpPr>
      <dsp:spPr>
        <a:xfrm>
          <a:off x="928186" y="621268"/>
          <a:ext cx="1510523" cy="146346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sp>
    <dsp:sp modelId="{1C9F7543-300F-4EDF-9841-DBFAAD95160F}">
      <dsp:nvSpPr>
        <dsp:cNvPr id="0" name=""/>
        <dsp:cNvSpPr/>
      </dsp:nvSpPr>
      <dsp:spPr>
        <a:xfrm>
          <a:off x="927988" y="2207400"/>
          <a:ext cx="4315781" cy="190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International SOS</a:t>
          </a:r>
        </a:p>
        <a:p>
          <a:pPr marL="0" lvl="0" indent="0" algn="l" defTabSz="1066800">
            <a:lnSpc>
              <a:spcPct val="100000"/>
            </a:lnSpc>
            <a:spcBef>
              <a:spcPct val="0"/>
            </a:spcBef>
            <a:spcAft>
              <a:spcPct val="35000"/>
            </a:spcAft>
            <a:buNone/>
            <a:defRPr b="1"/>
          </a:pPr>
          <a:r>
            <a:rPr lang="en-US" sz="2400" kern="1200" dirty="0"/>
            <a:t>-</a:t>
          </a:r>
          <a:r>
            <a:rPr lang="en-US" sz="2400" kern="1200"/>
            <a:t>RM notified of ISOS calls</a:t>
          </a:r>
          <a:endParaRPr lang="en-US" sz="2400" kern="1200" dirty="0"/>
        </a:p>
        <a:p>
          <a:pPr marL="0" lvl="0" indent="0" algn="l" defTabSz="1066800">
            <a:lnSpc>
              <a:spcPct val="100000"/>
            </a:lnSpc>
            <a:spcBef>
              <a:spcPct val="0"/>
            </a:spcBef>
            <a:spcAft>
              <a:spcPct val="35000"/>
            </a:spcAft>
            <a:buNone/>
            <a:defRPr b="1"/>
          </a:pPr>
          <a:r>
            <a:rPr lang="en-US" sz="2400" i="1" kern="1200" dirty="0"/>
            <a:t>- Useful for medical &amp; mental health needs and thefts, emergency cash (for a fee)</a:t>
          </a:r>
        </a:p>
      </dsp:txBody>
      <dsp:txXfrm>
        <a:off x="927988" y="2207400"/>
        <a:ext cx="4315781" cy="1902955"/>
      </dsp:txXfrm>
    </dsp:sp>
    <dsp:sp modelId="{2F56C453-C53A-453B-A505-DA61B5441C17}">
      <dsp:nvSpPr>
        <dsp:cNvPr id="0" name=""/>
        <dsp:cNvSpPr/>
      </dsp:nvSpPr>
      <dsp:spPr>
        <a:xfrm>
          <a:off x="785049" y="4108190"/>
          <a:ext cx="4315781" cy="861"/>
        </a:xfrm>
        <a:prstGeom prst="rect">
          <a:avLst/>
        </a:prstGeom>
        <a:noFill/>
        <a:ln>
          <a:noFill/>
        </a:ln>
        <a:effectLst/>
      </dsp:spPr>
      <dsp:style>
        <a:lnRef idx="0">
          <a:scrgbClr r="0" g="0" b="0"/>
        </a:lnRef>
        <a:fillRef idx="0">
          <a:scrgbClr r="0" g="0" b="0"/>
        </a:fillRef>
        <a:effectRef idx="0">
          <a:scrgbClr r="0" g="0" b="0"/>
        </a:effectRef>
        <a:fontRef idx="minor"/>
      </dsp:style>
    </dsp:sp>
    <dsp:sp modelId="{5167F5AD-8EB5-4C7A-B52F-230BC11713CA}">
      <dsp:nvSpPr>
        <dsp:cNvPr id="0" name=""/>
        <dsp:cNvSpPr/>
      </dsp:nvSpPr>
      <dsp:spPr>
        <a:xfrm>
          <a:off x="5999229" y="621268"/>
          <a:ext cx="1510523" cy="1463466"/>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sp>
    <dsp:sp modelId="{E64B18B4-5D80-43BC-8267-F9A9EC54BD46}">
      <dsp:nvSpPr>
        <dsp:cNvPr id="0" name=""/>
        <dsp:cNvSpPr/>
      </dsp:nvSpPr>
      <dsp:spPr>
        <a:xfrm>
          <a:off x="5960361" y="2181650"/>
          <a:ext cx="4315781" cy="195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Safety &amp; Security</a:t>
          </a:r>
        </a:p>
        <a:p>
          <a:pPr marL="0" lvl="0" indent="0" algn="l" defTabSz="1066800">
            <a:lnSpc>
              <a:spcPct val="100000"/>
            </a:lnSpc>
            <a:spcBef>
              <a:spcPct val="0"/>
            </a:spcBef>
            <a:spcAft>
              <a:spcPct val="35000"/>
            </a:spcAft>
            <a:buNone/>
            <a:defRPr b="1"/>
          </a:pPr>
          <a:r>
            <a:rPr lang="en-US" sz="2400" kern="1200" dirty="0"/>
            <a:t>- Reporting incidents</a:t>
          </a:r>
        </a:p>
      </dsp:txBody>
      <dsp:txXfrm>
        <a:off x="5960361" y="2181650"/>
        <a:ext cx="4315781" cy="1954455"/>
      </dsp:txXfrm>
    </dsp:sp>
    <dsp:sp modelId="{A1DA12CF-BEEB-4601-937F-4AFF71EE8EB5}">
      <dsp:nvSpPr>
        <dsp:cNvPr id="0" name=""/>
        <dsp:cNvSpPr/>
      </dsp:nvSpPr>
      <dsp:spPr>
        <a:xfrm>
          <a:off x="5856092" y="4108190"/>
          <a:ext cx="4315781" cy="86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98E7C-2D48-4ACA-9231-A093735EAB00}">
      <dsp:nvSpPr>
        <dsp:cNvPr id="0" name=""/>
        <dsp:cNvSpPr/>
      </dsp:nvSpPr>
      <dsp:spPr>
        <a:xfrm>
          <a:off x="831497" y="155718"/>
          <a:ext cx="1510523" cy="1510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9F7543-300F-4EDF-9841-DBFAAD95160F}">
      <dsp:nvSpPr>
        <dsp:cNvPr id="0" name=""/>
        <dsp:cNvSpPr/>
      </dsp:nvSpPr>
      <dsp:spPr>
        <a:xfrm>
          <a:off x="831530" y="1876514"/>
          <a:ext cx="4315781" cy="182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Collect &amp; maintain records of signed risk acknowledgement form (these can be shared from the Registry upon request</a:t>
          </a:r>
        </a:p>
      </dsp:txBody>
      <dsp:txXfrm>
        <a:off x="831530" y="1876514"/>
        <a:ext cx="4315781" cy="1820720"/>
      </dsp:txXfrm>
    </dsp:sp>
    <dsp:sp modelId="{2F56C453-C53A-453B-A505-DA61B5441C17}">
      <dsp:nvSpPr>
        <dsp:cNvPr id="0" name=""/>
        <dsp:cNvSpPr/>
      </dsp:nvSpPr>
      <dsp:spPr>
        <a:xfrm>
          <a:off x="785049" y="3636571"/>
          <a:ext cx="4315781" cy="1194888"/>
        </a:xfrm>
        <a:prstGeom prst="rect">
          <a:avLst/>
        </a:prstGeom>
        <a:noFill/>
        <a:ln>
          <a:noFill/>
        </a:ln>
        <a:effectLst/>
      </dsp:spPr>
      <dsp:style>
        <a:lnRef idx="0">
          <a:scrgbClr r="0" g="0" b="0"/>
        </a:lnRef>
        <a:fillRef idx="0">
          <a:scrgbClr r="0" g="0" b="0"/>
        </a:fillRef>
        <a:effectRef idx="0">
          <a:scrgbClr r="0" g="0" b="0"/>
        </a:effectRef>
        <a:fontRef idx="minor"/>
      </dsp:style>
    </dsp:sp>
    <dsp:sp modelId="{5167F5AD-8EB5-4C7A-B52F-230BC11713CA}">
      <dsp:nvSpPr>
        <dsp:cNvPr id="0" name=""/>
        <dsp:cNvSpPr/>
      </dsp:nvSpPr>
      <dsp:spPr>
        <a:xfrm>
          <a:off x="5902540" y="124752"/>
          <a:ext cx="1510523" cy="1510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4B18B4-5D80-43BC-8267-F9A9EC54BD46}">
      <dsp:nvSpPr>
        <dsp:cNvPr id="0" name=""/>
        <dsp:cNvSpPr/>
      </dsp:nvSpPr>
      <dsp:spPr>
        <a:xfrm>
          <a:off x="5902573" y="1876514"/>
          <a:ext cx="4315781" cy="182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Maintain active record of travel itineraries, on-site contact details, and emergency contacts</a:t>
          </a:r>
        </a:p>
      </dsp:txBody>
      <dsp:txXfrm>
        <a:off x="5902573" y="1876514"/>
        <a:ext cx="4315781" cy="1820720"/>
      </dsp:txXfrm>
    </dsp:sp>
    <dsp:sp modelId="{A1DA12CF-BEEB-4601-937F-4AFF71EE8EB5}">
      <dsp:nvSpPr>
        <dsp:cNvPr id="0" name=""/>
        <dsp:cNvSpPr/>
      </dsp:nvSpPr>
      <dsp:spPr>
        <a:xfrm>
          <a:off x="5856092" y="3636571"/>
          <a:ext cx="4315781" cy="1194888"/>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C17B9-AA16-4B79-87F2-A2190249740A}">
      <dsp:nvSpPr>
        <dsp:cNvPr id="0" name=""/>
        <dsp:cNvSpPr/>
      </dsp:nvSpPr>
      <dsp:spPr>
        <a:xfrm>
          <a:off x="834213" y="111563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835194-DF50-4402-9299-F45B7C0CA624}">
      <dsp:nvSpPr>
        <dsp:cNvPr id="0" name=""/>
        <dsp:cNvSpPr/>
      </dsp:nvSpPr>
      <dsp:spPr>
        <a:xfrm>
          <a:off x="834202" y="2723963"/>
          <a:ext cx="4320000" cy="14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Ensure all students have registered their travel in the Travel Registry prior to travel</a:t>
          </a:r>
        </a:p>
      </dsp:txBody>
      <dsp:txXfrm>
        <a:off x="834202" y="2723963"/>
        <a:ext cx="4320000" cy="1458000"/>
      </dsp:txXfrm>
    </dsp:sp>
    <dsp:sp modelId="{4E25B8D8-4855-4DEE-A482-3C6481F138D3}">
      <dsp:nvSpPr>
        <dsp:cNvPr id="0" name=""/>
        <dsp:cNvSpPr/>
      </dsp:nvSpPr>
      <dsp:spPr>
        <a:xfrm>
          <a:off x="780461" y="3974943"/>
          <a:ext cx="4320000" cy="685204"/>
        </a:xfrm>
        <a:prstGeom prst="rect">
          <a:avLst/>
        </a:prstGeom>
        <a:noFill/>
        <a:ln>
          <a:noFill/>
        </a:ln>
        <a:effectLst/>
      </dsp:spPr>
      <dsp:style>
        <a:lnRef idx="0">
          <a:scrgbClr r="0" g="0" b="0"/>
        </a:lnRef>
        <a:fillRef idx="0">
          <a:scrgbClr r="0" g="0" b="0"/>
        </a:fillRef>
        <a:effectRef idx="0">
          <a:scrgbClr r="0" g="0" b="0"/>
        </a:effectRef>
        <a:fontRef idx="minor"/>
      </dsp:style>
    </dsp:sp>
    <dsp:sp modelId="{2C5E0838-91BE-432E-8131-AF317FCD4E09}">
      <dsp:nvSpPr>
        <dsp:cNvPr id="0" name=""/>
        <dsp:cNvSpPr/>
      </dsp:nvSpPr>
      <dsp:spPr>
        <a:xfrm>
          <a:off x="5910213" y="113113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0B55B-81DF-40BD-B0A6-3BAEA02EB140}">
      <dsp:nvSpPr>
        <dsp:cNvPr id="0" name=""/>
        <dsp:cNvSpPr/>
      </dsp:nvSpPr>
      <dsp:spPr>
        <a:xfrm>
          <a:off x="5856461" y="2723963"/>
          <a:ext cx="4320000" cy="14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100000"/>
            </a:lnSpc>
            <a:spcBef>
              <a:spcPct val="0"/>
            </a:spcBef>
            <a:spcAft>
              <a:spcPct val="35000"/>
            </a:spcAft>
            <a:buNone/>
            <a:defRPr b="1"/>
          </a:pPr>
          <a:r>
            <a:rPr lang="en-US" sz="2400" kern="1200" dirty="0"/>
            <a:t>Only issue funding, academic credit, etc. AFTER the following have been received:</a:t>
          </a:r>
        </a:p>
      </dsp:txBody>
      <dsp:txXfrm>
        <a:off x="5856461" y="2723963"/>
        <a:ext cx="4320000" cy="1458000"/>
      </dsp:txXfrm>
    </dsp:sp>
    <dsp:sp modelId="{F7EA4069-1A20-458C-B35E-F4F6F7E76DD6}">
      <dsp:nvSpPr>
        <dsp:cNvPr id="0" name=""/>
        <dsp:cNvSpPr/>
      </dsp:nvSpPr>
      <dsp:spPr>
        <a:xfrm>
          <a:off x="5856461" y="3974943"/>
          <a:ext cx="4320000" cy="6852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CB3D-4FB5-0C49-B2B2-15804C856408}" type="datetimeFigureOut">
              <a:rPr lang="en-US" smtClean="0"/>
              <a:t>6/29/2023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A9B279-920B-6349-95E1-3BAEC95617EC}" type="slidenum">
              <a:rPr lang="en-US" smtClean="0"/>
              <a:t>‹#›</a:t>
            </a:fld>
            <a:endParaRPr lang="en-US"/>
          </a:p>
        </p:txBody>
      </p:sp>
    </p:spTree>
    <p:extLst>
      <p:ext uri="{BB962C8B-B14F-4D97-AF65-F5344CB8AC3E}">
        <p14:creationId xmlns:p14="http://schemas.microsoft.com/office/powerpoint/2010/main" val="3025171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Dartmouth Travelers</a:t>
            </a:r>
            <a:r>
              <a:rPr lang="en-US" sz="1200" b="0" i="0" u="none" strike="noStrike" dirty="0">
                <a:solidFill>
                  <a:srgbClr val="000000"/>
                </a:solidFill>
                <a:effectLst/>
                <a:latin typeface="Calibri" panose="020F0502020204030204" pitchFamily="34" charset="0"/>
              </a:rPr>
              <a:t>: All Dartmouth community members (students, faculty, staff, alumni, volunteers, and others who are participating in Dartmouth programs) participating in Dartmouth Travel.</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Dartmouth Travel</a:t>
            </a:r>
            <a:r>
              <a:rPr lang="en-US" sz="1200" b="0" i="0" u="none" strike="noStrike" dirty="0">
                <a:solidFill>
                  <a:srgbClr val="000000"/>
                </a:solidFill>
                <a:effectLst/>
                <a:latin typeface="Calibri" panose="020F0502020204030204" pitchFamily="34" charset="0"/>
              </a:rPr>
              <a:t>: Travel that Dartmouth requires, supports, supervises, controls, or manages, which is financially supported by Dartmouth or through any Dartmouth account, and/or is expected to result in the granting of academic credit from Dartmouth. This includes travel supported by external grants (e.g., from federal agencies or private foundations) made to Dartmouth.</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4</a:t>
            </a:fld>
            <a:endParaRPr lang="en-US"/>
          </a:p>
        </p:txBody>
      </p:sp>
    </p:spTree>
    <p:extLst>
      <p:ext uri="{BB962C8B-B14F-4D97-AF65-F5344CB8AC3E}">
        <p14:creationId xmlns:p14="http://schemas.microsoft.com/office/powerpoint/2010/main" val="237681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000000"/>
                </a:solidFill>
                <a:effectLst/>
                <a:latin typeface="Calibri" panose="020F0502020204030204" pitchFamily="34" charset="0"/>
              </a:rPr>
              <a:t>Dartmouth Travel</a:t>
            </a:r>
            <a:r>
              <a:rPr lang="en-US" sz="1800" b="0" i="0" u="none" strike="noStrike" dirty="0">
                <a:solidFill>
                  <a:srgbClr val="000000"/>
                </a:solidFill>
                <a:effectLst/>
                <a:latin typeface="Calibri" panose="020F0502020204030204" pitchFamily="34" charset="0"/>
              </a:rPr>
              <a:t>: Travel that Dartmouth requires, supports, supervises, controls, or manages, which is financially supported by Dartmouth or through any Dartmouth account, and/or is expected to result in the granting of academic credit from Dartmouth. This includes travel supported by external grants (e.g., from federal agencies or private foundations) made to Dartmouth.</a:t>
            </a:r>
            <a:endParaRPr lang="en-US" dirty="0">
              <a:effectLst/>
            </a:endParaRPr>
          </a:p>
          <a:p>
            <a:pPr rtl="0">
              <a:spcBef>
                <a:spcPts val="0"/>
              </a:spcBef>
              <a:spcAft>
                <a:spcPts val="0"/>
              </a:spcAft>
            </a:pPr>
            <a:br>
              <a:rPr lang="en-US" dirty="0"/>
            </a:br>
            <a:br>
              <a:rPr lang="en-US" dirty="0"/>
            </a:br>
            <a:r>
              <a:rPr lang="en-US" sz="1800" b="1" i="0" u="none" strike="noStrike" dirty="0">
                <a:solidFill>
                  <a:srgbClr val="000000"/>
                </a:solidFill>
                <a:effectLst/>
                <a:latin typeface="Calibri" panose="020F0502020204030204" pitchFamily="34" charset="0"/>
              </a:rPr>
              <a:t>Travel Exception</a:t>
            </a:r>
            <a:r>
              <a:rPr lang="en-US" sz="1800" b="0" i="0" u="none" strike="noStrike" dirty="0">
                <a:solidFill>
                  <a:srgbClr val="000000"/>
                </a:solidFill>
                <a:effectLst/>
                <a:latin typeface="Calibri" panose="020F0502020204030204" pitchFamily="34" charset="0"/>
              </a:rPr>
              <a:t>: A required review of a Dartmouth Traveler's proposed plan to travel to a higher risk location. Higher risk locations are determined using travel risk assessments conducted by various international organizations, following the International SOS (ISOS) assessment most closely. A Travel Exception is either approved or declined by the Global Dartmouth team.</a:t>
            </a:r>
            <a:endParaRPr lang="en-US" dirty="0">
              <a:effectLst/>
            </a:endParaRPr>
          </a:p>
          <a:p>
            <a:pPr rtl="0">
              <a:spcBef>
                <a:spcPts val="0"/>
              </a:spcBef>
              <a:spcAft>
                <a:spcPts val="0"/>
              </a:spcAft>
            </a:pPr>
            <a:br>
              <a:rPr lang="en-US" dirty="0"/>
            </a:br>
            <a:r>
              <a:rPr lang="en-US" sz="1800" b="1" i="0" u="none" strike="noStrike" dirty="0">
                <a:solidFill>
                  <a:srgbClr val="000000"/>
                </a:solidFill>
                <a:effectLst/>
                <a:latin typeface="Calibri" panose="020F0502020204030204" pitchFamily="34" charset="0"/>
              </a:rPr>
              <a:t>Travel Registry</a:t>
            </a:r>
            <a:r>
              <a:rPr lang="en-US" sz="1800" b="0" i="0" u="none" strike="noStrike" dirty="0">
                <a:solidFill>
                  <a:srgbClr val="000000"/>
                </a:solidFill>
                <a:effectLst/>
                <a:latin typeface="Calibri" panose="020F0502020204030204" pitchFamily="34" charset="0"/>
              </a:rPr>
              <a:t>: </a:t>
            </a:r>
            <a:r>
              <a:rPr lang="en-US" sz="1800" b="0" i="0" u="none" strike="noStrike" dirty="0">
                <a:solidFill>
                  <a:srgbClr val="1D1D1D"/>
                </a:solidFill>
                <a:effectLst/>
                <a:latin typeface="Calibri" panose="020F0502020204030204" pitchFamily="34" charset="0"/>
              </a:rPr>
              <a:t>Dartmouth's registration system used to assist in identifying the needs of Dartmouth Travelers in the event of an emergency. This includes facilitating delivery of support services.</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5</a:t>
            </a:fld>
            <a:endParaRPr lang="en-US"/>
          </a:p>
        </p:txBody>
      </p:sp>
    </p:spTree>
    <p:extLst>
      <p:ext uri="{BB962C8B-B14F-4D97-AF65-F5344CB8AC3E}">
        <p14:creationId xmlns:p14="http://schemas.microsoft.com/office/powerpoint/2010/main" val="1139811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6</a:t>
            </a:fld>
            <a:endParaRPr lang="en-US"/>
          </a:p>
        </p:txBody>
      </p:sp>
    </p:spTree>
    <p:extLst>
      <p:ext uri="{BB962C8B-B14F-4D97-AF65-F5344CB8AC3E}">
        <p14:creationId xmlns:p14="http://schemas.microsoft.com/office/powerpoint/2010/main" val="1256811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Dartmouth College (referred to in this Policy as "Dartmouth") is committed to supporting domestic and international travel opportunities and off-campus and experiential study, research, fieldwork, community-based learning, internships, and other activities for all members of the Dartmouth community. Dartmouth recognizes that its scholars are part of intellectual communities that span the globe, and supports its students, staff, and faculty to travel to perform scholarly work, attend scientific conferences, present their discoveries, serve as peer reviewers, and engage in other forms of academic and scholarly partnership. </a:t>
            </a:r>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7</a:t>
            </a:fld>
            <a:endParaRPr lang="en-US"/>
          </a:p>
        </p:txBody>
      </p:sp>
    </p:spTree>
    <p:extLst>
      <p:ext uri="{BB962C8B-B14F-4D97-AF65-F5344CB8AC3E}">
        <p14:creationId xmlns:p14="http://schemas.microsoft.com/office/powerpoint/2010/main" val="328281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10</a:t>
            </a:fld>
            <a:endParaRPr lang="en-US"/>
          </a:p>
        </p:txBody>
      </p:sp>
    </p:spTree>
    <p:extLst>
      <p:ext uri="{BB962C8B-B14F-4D97-AF65-F5344CB8AC3E}">
        <p14:creationId xmlns:p14="http://schemas.microsoft.com/office/powerpoint/2010/main" val="252463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13</a:t>
            </a:fld>
            <a:endParaRPr lang="en-US"/>
          </a:p>
        </p:txBody>
      </p:sp>
    </p:spTree>
    <p:extLst>
      <p:ext uri="{BB962C8B-B14F-4D97-AF65-F5344CB8AC3E}">
        <p14:creationId xmlns:p14="http://schemas.microsoft.com/office/powerpoint/2010/main" val="3803484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14</a:t>
            </a:fld>
            <a:endParaRPr lang="en-US"/>
          </a:p>
        </p:txBody>
      </p:sp>
    </p:spTree>
    <p:extLst>
      <p:ext uri="{BB962C8B-B14F-4D97-AF65-F5344CB8AC3E}">
        <p14:creationId xmlns:p14="http://schemas.microsoft.com/office/powerpoint/2010/main" val="2271678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ENTITIES ORGANIZING, ADMINISTERING, OR FUNDING STUDENT TRAVEL</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EA9B279-920B-6349-95E1-3BAEC95617EC}" type="slidenum">
              <a:rPr lang="en-US" smtClean="0"/>
              <a:t>18</a:t>
            </a:fld>
            <a:endParaRPr lang="en-US"/>
          </a:p>
        </p:txBody>
      </p:sp>
    </p:spTree>
    <p:extLst>
      <p:ext uri="{BB962C8B-B14F-4D97-AF65-F5344CB8AC3E}">
        <p14:creationId xmlns:p14="http://schemas.microsoft.com/office/powerpoint/2010/main" val="267033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a:pPr/>
              <a:t>6/29/2023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6/29/2023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a:pPr/>
              <a:t>6/29/2023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 y="6419"/>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39"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40"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41"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42"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43"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44"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45"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46"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47"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48"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49"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50"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51"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52"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53"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54"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55"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56"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57"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4" name="Title 3">
            <a:extLst>
              <a:ext uri="{FF2B5EF4-FFF2-40B4-BE49-F238E27FC236}">
                <a16:creationId xmlns:a16="http://schemas.microsoft.com/office/drawing/2014/main" id="{4B0CE522-C8EB-8548-93A8-7E385F722083}"/>
              </a:ext>
            </a:extLst>
          </p:cNvPr>
          <p:cNvSpPr>
            <a:spLocks noGrp="1"/>
          </p:cNvSpPr>
          <p:nvPr>
            <p:ph type="title"/>
          </p:nvPr>
        </p:nvSpPr>
        <p:spPr>
          <a:xfrm>
            <a:off x="782112" y="824948"/>
            <a:ext cx="10697626" cy="3553531"/>
          </a:xfrm>
        </p:spPr>
        <p:txBody>
          <a:bodyPr vert="horz" lIns="228600" tIns="228600" rIns="228600" bIns="0" rtlCol="0" anchor="b">
            <a:normAutofit fontScale="90000"/>
          </a:bodyPr>
          <a:lstStyle/>
          <a:p>
            <a:pPr>
              <a:lnSpc>
                <a:spcPct val="80000"/>
              </a:lnSpc>
            </a:pPr>
            <a:r>
              <a:rPr lang="en-US" sz="7200" b="1" dirty="0">
                <a:solidFill>
                  <a:srgbClr val="00B050"/>
                </a:solidFill>
              </a:rPr>
              <a:t>Dartmouth Travel Safety Policy Info Session: what you need to know before traveling  </a:t>
            </a:r>
            <a:r>
              <a:rPr lang="en-US" sz="7200" b="1" dirty="0">
                <a:solidFill>
                  <a:srgbClr val="FF0000"/>
                </a:solidFill>
              </a:rPr>
              <a:t>internationally</a:t>
            </a:r>
          </a:p>
        </p:txBody>
      </p:sp>
      <p:sp>
        <p:nvSpPr>
          <p:cNvPr id="5" name="Text Placeholder 4">
            <a:extLst>
              <a:ext uri="{FF2B5EF4-FFF2-40B4-BE49-F238E27FC236}">
                <a16:creationId xmlns:a16="http://schemas.microsoft.com/office/drawing/2014/main" id="{E4C8A8A2-9FE4-0243-AF84-F1CD2D6B6545}"/>
              </a:ext>
            </a:extLst>
          </p:cNvPr>
          <p:cNvSpPr>
            <a:spLocks noGrp="1"/>
          </p:cNvSpPr>
          <p:nvPr>
            <p:ph type="body" idx="1"/>
          </p:nvPr>
        </p:nvSpPr>
        <p:spPr>
          <a:xfrm>
            <a:off x="1232453" y="4560432"/>
            <a:ext cx="10247286" cy="1228171"/>
          </a:xfrm>
        </p:spPr>
        <p:txBody>
          <a:bodyPr vert="horz" lIns="91440" tIns="0" rIns="91440" bIns="45720" rtlCol="0">
            <a:normAutofit/>
          </a:bodyPr>
          <a:lstStyle/>
          <a:p>
            <a:pPr>
              <a:lnSpc>
                <a:spcPct val="100000"/>
              </a:lnSpc>
            </a:pPr>
            <a:r>
              <a:rPr lang="en-US" sz="2400" dirty="0">
                <a:solidFill>
                  <a:schemeClr val="tx1"/>
                </a:solidFill>
              </a:rPr>
              <a:t>Update for travelers and organizers of group travel to </a:t>
            </a:r>
            <a:r>
              <a:rPr lang="en-US" sz="2400" dirty="0">
                <a:solidFill>
                  <a:srgbClr val="FF0000"/>
                </a:solidFill>
              </a:rPr>
              <a:t>international</a:t>
            </a:r>
            <a:r>
              <a:rPr lang="en-US" sz="2400" dirty="0">
                <a:solidFill>
                  <a:schemeClr val="tx1"/>
                </a:solidFill>
              </a:rPr>
              <a:t> destinations</a:t>
            </a:r>
          </a:p>
          <a:p>
            <a:pPr>
              <a:lnSpc>
                <a:spcPct val="100000"/>
              </a:lnSpc>
            </a:pPr>
            <a:r>
              <a:rPr lang="en-US" sz="1600" dirty="0">
                <a:solidFill>
                  <a:schemeClr val="tx1"/>
                </a:solidFill>
              </a:rPr>
              <a:t>Spring Term 2023</a:t>
            </a:r>
          </a:p>
        </p:txBody>
      </p:sp>
      <p:sp>
        <p:nvSpPr>
          <p:cNvPr id="59" name="Isosceles Triangle 58">
            <a:extLst>
              <a:ext uri="{FF2B5EF4-FFF2-40B4-BE49-F238E27FC236}">
                <a16:creationId xmlns:a16="http://schemas.microsoft.com/office/drawing/2014/main" id="{A4CD35EF-7348-4E64-8700-827E64EA4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Tree>
    <p:extLst>
      <p:ext uri="{BB962C8B-B14F-4D97-AF65-F5344CB8AC3E}">
        <p14:creationId xmlns:p14="http://schemas.microsoft.com/office/powerpoint/2010/main" val="104343091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7" name="Rectangle 35">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8" name="Group 37">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9"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31" name="Rectangle 60">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69549F0-5A38-974D-9690-08BE072EA1A8}"/>
              </a:ext>
            </a:extLst>
          </p:cNvPr>
          <p:cNvSpPr>
            <a:spLocks noGrp="1"/>
          </p:cNvSpPr>
          <p:nvPr>
            <p:ph type="title"/>
          </p:nvPr>
        </p:nvSpPr>
        <p:spPr>
          <a:xfrm>
            <a:off x="2880485" y="841375"/>
            <a:ext cx="6230857" cy="1230570"/>
          </a:xfrm>
        </p:spPr>
        <p:txBody>
          <a:bodyPr anchor="t">
            <a:normAutofit/>
          </a:bodyPr>
          <a:lstStyle/>
          <a:p>
            <a:pPr algn="l"/>
            <a:r>
              <a:rPr lang="en-US" sz="3600" b="1" dirty="0">
                <a:solidFill>
                  <a:schemeClr val="accent1"/>
                </a:solidFill>
              </a:rPr>
              <a:t>Travel Registry</a:t>
            </a:r>
          </a:p>
        </p:txBody>
      </p:sp>
      <p:sp>
        <p:nvSpPr>
          <p:cNvPr id="132" name="Isosceles Triangle 62">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3" name="Content Placeholder 2">
            <a:extLst>
              <a:ext uri="{FF2B5EF4-FFF2-40B4-BE49-F238E27FC236}">
                <a16:creationId xmlns:a16="http://schemas.microsoft.com/office/drawing/2014/main" id="{C5263D80-30CF-154E-831B-66370F24BAC0}"/>
              </a:ext>
            </a:extLst>
          </p:cNvPr>
          <p:cNvSpPr>
            <a:spLocks noGrp="1"/>
          </p:cNvSpPr>
          <p:nvPr>
            <p:ph idx="1"/>
          </p:nvPr>
        </p:nvSpPr>
        <p:spPr>
          <a:xfrm>
            <a:off x="2880487" y="1910687"/>
            <a:ext cx="6896926" cy="3783676"/>
          </a:xfrm>
        </p:spPr>
        <p:txBody>
          <a:bodyPr anchor="t">
            <a:normAutofit fontScale="92500" lnSpcReduction="10000"/>
          </a:bodyPr>
          <a:lstStyle/>
          <a:p>
            <a:pPr>
              <a:spcAft>
                <a:spcPts val="600"/>
              </a:spcAft>
            </a:pPr>
            <a:r>
              <a:rPr lang="en-US" sz="2800" b="1" dirty="0"/>
              <a:t>Travel Registry</a:t>
            </a:r>
            <a:r>
              <a:rPr lang="en-US" sz="2800" dirty="0"/>
              <a:t>: Dartmouth's registration system used to assist in identifying the needs of Dartmouth Travelers in the event of an emergency. This includes facilitating delivery of support services.</a:t>
            </a:r>
          </a:p>
          <a:p>
            <a:r>
              <a:rPr lang="en-US" sz="2800" dirty="0"/>
              <a:t>Registration in the Travel Registry is required for </a:t>
            </a:r>
            <a:r>
              <a:rPr lang="en-US" sz="2800" b="1" u="sng" dirty="0"/>
              <a:t>all</a:t>
            </a:r>
            <a:r>
              <a:rPr lang="en-US" sz="2800" dirty="0"/>
              <a:t> Dartmouth Travelers traveling outside of the United States.</a:t>
            </a:r>
          </a:p>
          <a:p>
            <a:pPr marL="0" indent="0">
              <a:buNone/>
            </a:pPr>
            <a:endParaRPr lang="en-US" dirty="0"/>
          </a:p>
          <a:p>
            <a:endParaRPr lang="en-US" dirty="0"/>
          </a:p>
          <a:p>
            <a:pPr marL="0" indent="0">
              <a:buNone/>
            </a:pPr>
            <a:endParaRPr lang="en-US" sz="1600" dirty="0"/>
          </a:p>
        </p:txBody>
      </p:sp>
      <p:sp>
        <p:nvSpPr>
          <p:cNvPr id="4" name="Rectangle 3">
            <a:extLst>
              <a:ext uri="{FF2B5EF4-FFF2-40B4-BE49-F238E27FC236}">
                <a16:creationId xmlns:a16="http://schemas.microsoft.com/office/drawing/2014/main" id="{746D7FAB-DE25-A84A-86E7-ACE5C5C43506}"/>
              </a:ext>
            </a:extLst>
          </p:cNvPr>
          <p:cNvSpPr/>
          <p:nvPr/>
        </p:nvSpPr>
        <p:spPr>
          <a:xfrm>
            <a:off x="3331579" y="6269044"/>
            <a:ext cx="6271210" cy="400110"/>
          </a:xfrm>
          <a:prstGeom prst="rect">
            <a:avLst/>
          </a:prstGeom>
        </p:spPr>
        <p:txBody>
          <a:bodyPr wrap="square">
            <a:spAutoFit/>
          </a:bodyPr>
          <a:lstStyle/>
          <a:p>
            <a:r>
              <a:rPr lang="en-US" sz="2000" dirty="0">
                <a:solidFill>
                  <a:srgbClr val="C00000"/>
                </a:solidFill>
              </a:rPr>
              <a:t>https://</a:t>
            </a:r>
            <a:r>
              <a:rPr lang="en-US" sz="2000" dirty="0" err="1">
                <a:solidFill>
                  <a:srgbClr val="C00000"/>
                </a:solidFill>
              </a:rPr>
              <a:t>global.dartmouth.edu</a:t>
            </a:r>
            <a:r>
              <a:rPr lang="en-US" sz="2000" dirty="0">
                <a:solidFill>
                  <a:srgbClr val="C00000"/>
                </a:solidFill>
              </a:rPr>
              <a:t>/</a:t>
            </a:r>
          </a:p>
        </p:txBody>
      </p:sp>
    </p:spTree>
    <p:extLst>
      <p:ext uri="{BB962C8B-B14F-4D97-AF65-F5344CB8AC3E}">
        <p14:creationId xmlns:p14="http://schemas.microsoft.com/office/powerpoint/2010/main" val="343480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50A1C8C4-5928-5E49-BD52-C597FEA46392}"/>
              </a:ext>
            </a:extLst>
          </p:cNvPr>
          <p:cNvSpPr>
            <a:spLocks noGrp="1"/>
          </p:cNvSpPr>
          <p:nvPr>
            <p:ph type="ctrTitle"/>
          </p:nvPr>
        </p:nvSpPr>
        <p:spPr>
          <a:xfrm>
            <a:off x="1756043" y="1286121"/>
            <a:ext cx="8679915" cy="3171375"/>
          </a:xfrm>
        </p:spPr>
        <p:txBody>
          <a:bodyPr anchor="ctr">
            <a:normAutofit/>
          </a:bodyPr>
          <a:lstStyle/>
          <a:p>
            <a:r>
              <a:rPr lang="en-US" sz="6000" dirty="0">
                <a:solidFill>
                  <a:srgbClr val="C00000"/>
                </a:solidFill>
              </a:rPr>
              <a:t>Travel Exceptions</a:t>
            </a:r>
          </a:p>
        </p:txBody>
      </p:sp>
    </p:spTree>
    <p:extLst>
      <p:ext uri="{BB962C8B-B14F-4D97-AF65-F5344CB8AC3E}">
        <p14:creationId xmlns:p14="http://schemas.microsoft.com/office/powerpoint/2010/main" val="347314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6" name="Rectangle 10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 name="Group 10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7"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A65D5713-B97D-3745-A303-0380230B4EAE}"/>
              </a:ext>
            </a:extLst>
          </p:cNvPr>
          <p:cNvSpPr>
            <a:spLocks noGrp="1"/>
          </p:cNvSpPr>
          <p:nvPr>
            <p:ph type="title"/>
          </p:nvPr>
        </p:nvSpPr>
        <p:spPr>
          <a:xfrm>
            <a:off x="1518781" y="420787"/>
            <a:ext cx="8673427" cy="1048945"/>
          </a:xfrm>
        </p:spPr>
        <p:txBody>
          <a:bodyPr>
            <a:normAutofit fontScale="90000"/>
          </a:bodyPr>
          <a:lstStyle/>
          <a:p>
            <a:r>
              <a:rPr lang="en-US" b="1" dirty="0">
                <a:solidFill>
                  <a:srgbClr val="C00000"/>
                </a:solidFill>
              </a:rPr>
              <a:t>Travel Exceptions </a:t>
            </a:r>
            <a:br>
              <a:rPr lang="en-US" b="1" dirty="0">
                <a:solidFill>
                  <a:srgbClr val="C00000"/>
                </a:solidFill>
              </a:rPr>
            </a:br>
            <a:r>
              <a:rPr lang="en-US" b="1" dirty="0">
                <a:solidFill>
                  <a:srgbClr val="C00000"/>
                </a:solidFill>
              </a:rPr>
              <a:t>(formerly known as “Travel Waivers”)</a:t>
            </a:r>
          </a:p>
        </p:txBody>
      </p:sp>
      <p:graphicFrame>
        <p:nvGraphicFramePr>
          <p:cNvPr id="37" name="Content Placeholder 2">
            <a:extLst>
              <a:ext uri="{FF2B5EF4-FFF2-40B4-BE49-F238E27FC236}">
                <a16:creationId xmlns:a16="http://schemas.microsoft.com/office/drawing/2014/main" id="{4CB067D9-6BDC-4184-98B6-5B05BCCF95A9}"/>
              </a:ext>
            </a:extLst>
          </p:cNvPr>
          <p:cNvGraphicFramePr>
            <a:graphicFrameLocks noGrp="1"/>
          </p:cNvGraphicFramePr>
          <p:nvPr>
            <p:ph idx="1"/>
            <p:extLst>
              <p:ext uri="{D42A27DB-BD31-4B8C-83A1-F6EECF244321}">
                <p14:modId xmlns:p14="http://schemas.microsoft.com/office/powerpoint/2010/main" val="2220766095"/>
              </p:ext>
            </p:extLst>
          </p:nvPr>
        </p:nvGraphicFramePr>
        <p:xfrm>
          <a:off x="807722" y="1838179"/>
          <a:ext cx="10900090" cy="4637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4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08BFAA-5CC0-D034-1E93-9B2B59B7BCD0}"/>
              </a:ext>
            </a:extLst>
          </p:cNvPr>
          <p:cNvSpPr>
            <a:spLocks noGrp="1"/>
          </p:cNvSpPr>
          <p:nvPr>
            <p:ph type="title"/>
          </p:nvPr>
        </p:nvSpPr>
        <p:spPr>
          <a:xfrm>
            <a:off x="791680" y="2349925"/>
            <a:ext cx="3498979" cy="2456442"/>
          </a:xfrm>
        </p:spPr>
        <p:txBody>
          <a:bodyPr/>
          <a:lstStyle/>
          <a:p>
            <a:endParaRPr lang="en-US"/>
          </a:p>
        </p:txBody>
      </p:sp>
      <p:pic>
        <p:nvPicPr>
          <p:cNvPr id="7" name="Content Placeholder 6">
            <a:extLst>
              <a:ext uri="{FF2B5EF4-FFF2-40B4-BE49-F238E27FC236}">
                <a16:creationId xmlns:a16="http://schemas.microsoft.com/office/drawing/2014/main" id="{96003A5C-5E8F-6099-60CC-5BE99DC8EF52}"/>
              </a:ext>
            </a:extLst>
          </p:cNvPr>
          <p:cNvPicPr>
            <a:picLocks noGrp="1" noChangeAspect="1"/>
          </p:cNvPicPr>
          <p:nvPr>
            <p:ph idx="1"/>
          </p:nvPr>
        </p:nvPicPr>
        <p:blipFill>
          <a:blip r:embed="rId3"/>
          <a:stretch>
            <a:fillRect/>
          </a:stretch>
        </p:blipFill>
        <p:spPr>
          <a:xfrm>
            <a:off x="0" y="0"/>
            <a:ext cx="9157648" cy="6858000"/>
          </a:xfrm>
          <a:prstGeom prst="rect">
            <a:avLst/>
          </a:prstGeom>
        </p:spPr>
      </p:pic>
      <p:pic>
        <p:nvPicPr>
          <p:cNvPr id="8" name="Picture 7">
            <a:extLst>
              <a:ext uri="{FF2B5EF4-FFF2-40B4-BE49-F238E27FC236}">
                <a16:creationId xmlns:a16="http://schemas.microsoft.com/office/drawing/2014/main" id="{83F5678C-05CB-7AD2-F8F0-492CFB63FD36}"/>
              </a:ext>
            </a:extLst>
          </p:cNvPr>
          <p:cNvPicPr>
            <a:picLocks noChangeAspect="1"/>
          </p:cNvPicPr>
          <p:nvPr/>
        </p:nvPicPr>
        <p:blipFill rotWithShape="1">
          <a:blip r:embed="rId4"/>
          <a:srcRect r="4359" b="4781"/>
          <a:stretch/>
        </p:blipFill>
        <p:spPr>
          <a:xfrm>
            <a:off x="6960357" y="3558178"/>
            <a:ext cx="5231641" cy="3299822"/>
          </a:xfrm>
          <a:prstGeom prst="rect">
            <a:avLst/>
          </a:prstGeom>
        </p:spPr>
      </p:pic>
      <p:sp>
        <p:nvSpPr>
          <p:cNvPr id="10" name="Content Placeholder 2">
            <a:extLst>
              <a:ext uri="{FF2B5EF4-FFF2-40B4-BE49-F238E27FC236}">
                <a16:creationId xmlns:a16="http://schemas.microsoft.com/office/drawing/2014/main" id="{3485AC5B-E0DA-47D9-2E43-ADF47E61D9C1}"/>
              </a:ext>
            </a:extLst>
          </p:cNvPr>
          <p:cNvSpPr txBox="1">
            <a:spLocks/>
          </p:cNvSpPr>
          <p:nvPr/>
        </p:nvSpPr>
        <p:spPr>
          <a:xfrm>
            <a:off x="8927857" y="675511"/>
            <a:ext cx="3129280" cy="27534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dirty="0"/>
              <a:t>Short preamble</a:t>
            </a:r>
          </a:p>
          <a:p>
            <a:r>
              <a:rPr lang="en-US" dirty="0"/>
              <a:t>Links to country lists by traveler type (UG vs other)</a:t>
            </a:r>
          </a:p>
          <a:p>
            <a:r>
              <a:rPr lang="en-US" dirty="0"/>
              <a:t>Specific guidance for those organizing group travel (+/-UG included)</a:t>
            </a:r>
          </a:p>
        </p:txBody>
      </p:sp>
    </p:spTree>
    <p:extLst>
      <p:ext uri="{BB962C8B-B14F-4D97-AF65-F5344CB8AC3E}">
        <p14:creationId xmlns:p14="http://schemas.microsoft.com/office/powerpoint/2010/main" val="391946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08BFAA-5CC0-D034-1E93-9B2B59B7BCD0}"/>
              </a:ext>
            </a:extLst>
          </p:cNvPr>
          <p:cNvSpPr>
            <a:spLocks noGrp="1"/>
          </p:cNvSpPr>
          <p:nvPr>
            <p:ph type="title"/>
          </p:nvPr>
        </p:nvSpPr>
        <p:spPr>
          <a:xfrm>
            <a:off x="791680" y="2349925"/>
            <a:ext cx="3498979" cy="2456442"/>
          </a:xfrm>
        </p:spPr>
        <p:txBody>
          <a:bodyPr/>
          <a:lstStyle/>
          <a:p>
            <a:endParaRPr lang="en-US"/>
          </a:p>
        </p:txBody>
      </p:sp>
      <p:pic>
        <p:nvPicPr>
          <p:cNvPr id="4" name="Picture 3">
            <a:extLst>
              <a:ext uri="{FF2B5EF4-FFF2-40B4-BE49-F238E27FC236}">
                <a16:creationId xmlns:a16="http://schemas.microsoft.com/office/drawing/2014/main" id="{364325A9-0829-4927-4869-17B38B4ABDF4}"/>
              </a:ext>
            </a:extLst>
          </p:cNvPr>
          <p:cNvPicPr>
            <a:picLocks noChangeAspect="1"/>
          </p:cNvPicPr>
          <p:nvPr/>
        </p:nvPicPr>
        <p:blipFill>
          <a:blip r:embed="rId3"/>
          <a:stretch>
            <a:fillRect/>
          </a:stretch>
        </p:blipFill>
        <p:spPr>
          <a:xfrm>
            <a:off x="0" y="0"/>
            <a:ext cx="9194156" cy="6858000"/>
          </a:xfrm>
          <a:prstGeom prst="rect">
            <a:avLst/>
          </a:prstGeom>
        </p:spPr>
      </p:pic>
      <p:sp>
        <p:nvSpPr>
          <p:cNvPr id="3" name="Content Placeholder 2">
            <a:extLst>
              <a:ext uri="{FF2B5EF4-FFF2-40B4-BE49-F238E27FC236}">
                <a16:creationId xmlns:a16="http://schemas.microsoft.com/office/drawing/2014/main" id="{49FFD19D-8217-2CCE-00A6-8F45D3ACF853}"/>
              </a:ext>
            </a:extLst>
          </p:cNvPr>
          <p:cNvSpPr>
            <a:spLocks noGrp="1"/>
          </p:cNvSpPr>
          <p:nvPr>
            <p:ph idx="1"/>
          </p:nvPr>
        </p:nvSpPr>
        <p:spPr>
          <a:xfrm>
            <a:off x="8968188" y="804689"/>
            <a:ext cx="3129280" cy="4001678"/>
          </a:xfrm>
        </p:spPr>
        <p:txBody>
          <a:bodyPr/>
          <a:lstStyle/>
          <a:p>
            <a:r>
              <a:rPr lang="en-US" dirty="0"/>
              <a:t>Short preamble</a:t>
            </a:r>
          </a:p>
          <a:p>
            <a:r>
              <a:rPr lang="en-US" dirty="0"/>
              <a:t>List of locations for which a travel exception is required</a:t>
            </a:r>
          </a:p>
          <a:p>
            <a:r>
              <a:rPr lang="en-US" dirty="0"/>
              <a:t>Country and/or high-risk locations within countries (more nuanced assessment)</a:t>
            </a:r>
          </a:p>
        </p:txBody>
      </p:sp>
    </p:spTree>
    <p:extLst>
      <p:ext uri="{BB962C8B-B14F-4D97-AF65-F5344CB8AC3E}">
        <p14:creationId xmlns:p14="http://schemas.microsoft.com/office/powerpoint/2010/main" val="141103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98DE-E870-8BB0-DF26-8BD2A5B35C99}"/>
              </a:ext>
            </a:extLst>
          </p:cNvPr>
          <p:cNvSpPr>
            <a:spLocks noGrp="1"/>
          </p:cNvSpPr>
          <p:nvPr>
            <p:ph type="title"/>
          </p:nvPr>
        </p:nvSpPr>
        <p:spPr/>
        <p:txBody>
          <a:bodyPr/>
          <a:lstStyle/>
          <a:p>
            <a:r>
              <a:rPr lang="en-US" dirty="0"/>
              <a:t>Who and when for travel exceptions</a:t>
            </a:r>
          </a:p>
        </p:txBody>
      </p:sp>
      <p:sp>
        <p:nvSpPr>
          <p:cNvPr id="3" name="Content Placeholder 2">
            <a:extLst>
              <a:ext uri="{FF2B5EF4-FFF2-40B4-BE49-F238E27FC236}">
                <a16:creationId xmlns:a16="http://schemas.microsoft.com/office/drawing/2014/main" id="{9943E464-BD5A-DE11-BB9E-C97899595A41}"/>
              </a:ext>
            </a:extLst>
          </p:cNvPr>
          <p:cNvSpPr>
            <a:spLocks noGrp="1"/>
          </p:cNvSpPr>
          <p:nvPr>
            <p:ph idx="1"/>
          </p:nvPr>
        </p:nvSpPr>
        <p:spPr>
          <a:xfrm>
            <a:off x="5118447" y="530087"/>
            <a:ext cx="6281873" cy="5897217"/>
          </a:xfrm>
        </p:spPr>
        <p:txBody>
          <a:bodyPr>
            <a:normAutofit fontScale="92500" lnSpcReduction="10000"/>
          </a:bodyPr>
          <a:lstStyle/>
          <a:p>
            <a:r>
              <a:rPr lang="en-US" sz="2400" dirty="0"/>
              <a:t>The traveler is notified about their travel exception request ~1-2 weeks after submission</a:t>
            </a:r>
          </a:p>
          <a:p>
            <a:r>
              <a:rPr lang="en-US" sz="2400" dirty="0"/>
              <a:t>The exception request is a chance for the traveler to show they are aware of risks and have taken action to mitigate those risks (e.g., considered specific locations to avoid, have appropriate in-country contacts, have made emergency plans)</a:t>
            </a:r>
          </a:p>
          <a:p>
            <a:r>
              <a:rPr lang="en-US" sz="2400" dirty="0"/>
              <a:t>If above considerations are satisfied, approval is likely (most ARE approved)  </a:t>
            </a:r>
          </a:p>
          <a:p>
            <a:r>
              <a:rPr lang="en-US" sz="2400" dirty="0"/>
              <a:t>We are working on a system to send notification to the Dartmouth entity supporting/sponsoring the the travel</a:t>
            </a:r>
          </a:p>
          <a:p>
            <a:endParaRPr lang="en-US" sz="2400" dirty="0"/>
          </a:p>
        </p:txBody>
      </p:sp>
    </p:spTree>
    <p:extLst>
      <p:ext uri="{BB962C8B-B14F-4D97-AF65-F5344CB8AC3E}">
        <p14:creationId xmlns:p14="http://schemas.microsoft.com/office/powerpoint/2010/main" val="2512611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Shape 17">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FB81C10E-0424-C312-E0F8-A876C54692DE}"/>
              </a:ext>
            </a:extLst>
          </p:cNvPr>
          <p:cNvSpPr>
            <a:spLocks noGrp="1"/>
          </p:cNvSpPr>
          <p:nvPr>
            <p:ph type="title"/>
          </p:nvPr>
        </p:nvSpPr>
        <p:spPr>
          <a:xfrm>
            <a:off x="8230746" y="1350285"/>
            <a:ext cx="3750807" cy="4589717"/>
          </a:xfrm>
        </p:spPr>
        <p:txBody>
          <a:bodyPr>
            <a:normAutofit fontScale="90000"/>
          </a:bodyPr>
          <a:lstStyle/>
          <a:p>
            <a:r>
              <a:rPr lang="en-US" sz="4800" dirty="0"/>
              <a:t>2 tasks to comply!</a:t>
            </a:r>
            <a:br>
              <a:rPr lang="en-US" sz="4800" dirty="0"/>
            </a:br>
            <a:br>
              <a:rPr lang="en-US" sz="4800" dirty="0"/>
            </a:br>
            <a:r>
              <a:rPr lang="en-US" sz="4800" dirty="0"/>
              <a:t>Funding/re-imbursement may be declined for noncompliance</a:t>
            </a:r>
          </a:p>
        </p:txBody>
      </p:sp>
      <p:sp>
        <p:nvSpPr>
          <p:cNvPr id="6" name="Content Placeholder 2">
            <a:extLst>
              <a:ext uri="{FF2B5EF4-FFF2-40B4-BE49-F238E27FC236}">
                <a16:creationId xmlns:a16="http://schemas.microsoft.com/office/drawing/2014/main" id="{C43FE8FB-EEEA-6DED-7BF4-408D03CBF229}"/>
              </a:ext>
            </a:extLst>
          </p:cNvPr>
          <p:cNvSpPr>
            <a:spLocks noGrp="1"/>
          </p:cNvSpPr>
          <p:nvPr>
            <p:ph idx="1"/>
          </p:nvPr>
        </p:nvSpPr>
        <p:spPr>
          <a:xfrm>
            <a:off x="708539" y="407006"/>
            <a:ext cx="5877791" cy="6257954"/>
          </a:xfrm>
        </p:spPr>
        <p:txBody>
          <a:bodyPr anchor="t">
            <a:normAutofit fontScale="92500" lnSpcReduction="10000"/>
          </a:bodyPr>
          <a:lstStyle/>
          <a:p>
            <a:pPr>
              <a:spcAft>
                <a:spcPts val="600"/>
              </a:spcAft>
            </a:pPr>
            <a:r>
              <a:rPr lang="en-US" sz="2800" dirty="0"/>
              <a:t>Travelers only need to do </a:t>
            </a:r>
            <a:r>
              <a:rPr lang="en-US" sz="2800" b="1" dirty="0"/>
              <a:t>TWO</a:t>
            </a:r>
            <a:r>
              <a:rPr lang="en-US" sz="2800" dirty="0"/>
              <a:t> things before they travel to be compliant with the policy</a:t>
            </a:r>
          </a:p>
          <a:p>
            <a:pPr>
              <a:spcAft>
                <a:spcPts val="600"/>
              </a:spcAft>
            </a:pPr>
            <a:r>
              <a:rPr lang="en-US" sz="2800" dirty="0"/>
              <a:t>1) Check if any of their destinations requires a travel exception, and if so, apply at least 30 days before departure.</a:t>
            </a:r>
          </a:p>
          <a:p>
            <a:pPr>
              <a:spcAft>
                <a:spcPts val="600"/>
              </a:spcAft>
            </a:pPr>
            <a:r>
              <a:rPr lang="en-US" sz="2800" dirty="0"/>
              <a:t>2) Register their travel in the registry </a:t>
            </a:r>
            <a:br>
              <a:rPr lang="en-US" sz="2800" dirty="0"/>
            </a:br>
            <a:r>
              <a:rPr lang="en-US" sz="2800" dirty="0"/>
              <a:t>(if no exception required or once their exception request is approved)</a:t>
            </a:r>
          </a:p>
          <a:p>
            <a:pPr marL="0" indent="0">
              <a:buNone/>
            </a:pPr>
            <a:endParaRPr lang="en-US" dirty="0"/>
          </a:p>
          <a:p>
            <a:endParaRPr lang="en-US" dirty="0"/>
          </a:p>
          <a:p>
            <a:pPr marL="0" indent="0">
              <a:buNone/>
            </a:pPr>
            <a:endParaRPr lang="en-US" sz="1600" dirty="0"/>
          </a:p>
        </p:txBody>
      </p:sp>
    </p:spTree>
    <p:extLst>
      <p:ext uri="{BB962C8B-B14F-4D97-AF65-F5344CB8AC3E}">
        <p14:creationId xmlns:p14="http://schemas.microsoft.com/office/powerpoint/2010/main" val="3521043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0A1C8C4-5928-5E49-BD52-C597FEA46392}"/>
              </a:ext>
            </a:extLst>
          </p:cNvPr>
          <p:cNvSpPr>
            <a:spLocks noGrp="1"/>
          </p:cNvSpPr>
          <p:nvPr>
            <p:ph type="ctrTitle"/>
          </p:nvPr>
        </p:nvSpPr>
        <p:spPr>
          <a:xfrm>
            <a:off x="977374" y="1286121"/>
            <a:ext cx="9837203" cy="3171375"/>
          </a:xfrm>
        </p:spPr>
        <p:txBody>
          <a:bodyPr anchor="ctr">
            <a:normAutofit/>
          </a:bodyPr>
          <a:lstStyle/>
          <a:p>
            <a:r>
              <a:rPr lang="en-US" sz="6000" dirty="0">
                <a:solidFill>
                  <a:srgbClr val="C00000"/>
                </a:solidFill>
              </a:rPr>
              <a:t>Dartmouth Entity Requirements </a:t>
            </a:r>
            <a:r>
              <a:rPr lang="en-US" sz="6000" b="1" i="1" dirty="0">
                <a:solidFill>
                  <a:srgbClr val="C00000"/>
                </a:solidFill>
              </a:rPr>
              <a:t>for student travelers</a:t>
            </a:r>
          </a:p>
        </p:txBody>
      </p:sp>
    </p:spTree>
    <p:extLst>
      <p:ext uri="{BB962C8B-B14F-4D97-AF65-F5344CB8AC3E}">
        <p14:creationId xmlns:p14="http://schemas.microsoft.com/office/powerpoint/2010/main" val="1717028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46"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5142A8-54DD-1348-85FC-94C2ED50B80C}"/>
              </a:ext>
            </a:extLst>
          </p:cNvPr>
          <p:cNvSpPr>
            <a:spLocks noGrp="1"/>
          </p:cNvSpPr>
          <p:nvPr>
            <p:ph type="title"/>
          </p:nvPr>
        </p:nvSpPr>
        <p:spPr>
          <a:xfrm>
            <a:off x="3609357" y="840055"/>
            <a:ext cx="6230857" cy="1230570"/>
          </a:xfrm>
        </p:spPr>
        <p:txBody>
          <a:bodyPr anchor="t">
            <a:normAutofit/>
          </a:bodyPr>
          <a:lstStyle/>
          <a:p>
            <a:r>
              <a:rPr lang="en-US" sz="4400" b="1" dirty="0">
                <a:solidFill>
                  <a:schemeClr val="accent1"/>
                </a:solidFill>
              </a:rPr>
              <a:t>Requirements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99D924D-15F4-5742-8FD9-2CBD4980569C}"/>
              </a:ext>
            </a:extLst>
          </p:cNvPr>
          <p:cNvSpPr>
            <a:spLocks noGrp="1"/>
          </p:cNvSpPr>
          <p:nvPr>
            <p:ph idx="1"/>
          </p:nvPr>
        </p:nvSpPr>
        <p:spPr>
          <a:xfrm>
            <a:off x="3609357" y="2070625"/>
            <a:ext cx="6317488" cy="3802762"/>
          </a:xfrm>
        </p:spPr>
        <p:txBody>
          <a:bodyPr anchor="t">
            <a:normAutofit lnSpcReduction="10000"/>
          </a:bodyPr>
          <a:lstStyle/>
          <a:p>
            <a:pPr marL="0" indent="0">
              <a:lnSpc>
                <a:spcPct val="100000"/>
              </a:lnSpc>
              <a:buNone/>
            </a:pPr>
            <a:r>
              <a:rPr lang="en-US" sz="2800" dirty="0"/>
              <a:t>The updated Travel Safety Policy </a:t>
            </a:r>
            <a:r>
              <a:rPr lang="en-US" sz="2800" b="1" dirty="0"/>
              <a:t>requires</a:t>
            </a:r>
            <a:r>
              <a:rPr lang="en-US" sz="2800" dirty="0"/>
              <a:t> all Dartmouth entities that organize, administer, and/or fund students on Dartmouth travel to provide:</a:t>
            </a:r>
          </a:p>
          <a:p>
            <a:pPr lvl="1"/>
            <a:r>
              <a:rPr lang="en-US" sz="2800" dirty="0"/>
              <a:t>specific pre-departure resources</a:t>
            </a:r>
          </a:p>
          <a:p>
            <a:pPr lvl="1"/>
            <a:r>
              <a:rPr lang="en-US" sz="2800" dirty="0"/>
              <a:t>overall oversight for their travelers</a:t>
            </a:r>
          </a:p>
        </p:txBody>
      </p:sp>
    </p:spTree>
    <p:extLst>
      <p:ext uri="{BB962C8B-B14F-4D97-AF65-F5344CB8AC3E}">
        <p14:creationId xmlns:p14="http://schemas.microsoft.com/office/powerpoint/2010/main" val="333128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7">
            <a:extLst>
              <a:ext uri="{FF2B5EF4-FFF2-40B4-BE49-F238E27FC236}">
                <a16:creationId xmlns:a16="http://schemas.microsoft.com/office/drawing/2014/main" id="{FE43D436-9D76-4479-B202-282AA3363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5ED5FDDF-28FB-4871-BAF5-BC352B7065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0"/>
            <a:ext cx="12584114" cy="6853238"/>
            <a:chOff x="-417513" y="0"/>
            <a:chExt cx="12584114" cy="6853238"/>
          </a:xfrm>
        </p:grpSpPr>
        <p:sp>
          <p:nvSpPr>
            <p:cNvPr id="36" name="Freeform 5">
              <a:extLst>
                <a:ext uri="{FF2B5EF4-FFF2-40B4-BE49-F238E27FC236}">
                  <a16:creationId xmlns:a16="http://schemas.microsoft.com/office/drawing/2014/main" id="{5B7D8589-9CA0-4BA7-B315-7BA600BCB7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6">
              <a:extLst>
                <a:ext uri="{FF2B5EF4-FFF2-40B4-BE49-F238E27FC236}">
                  <a16:creationId xmlns:a16="http://schemas.microsoft.com/office/drawing/2014/main" id="{D0C97FEA-5238-47DE-9956-42F382C26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7">
              <a:extLst>
                <a:ext uri="{FF2B5EF4-FFF2-40B4-BE49-F238E27FC236}">
                  <a16:creationId xmlns:a16="http://schemas.microsoft.com/office/drawing/2014/main" id="{8C4A9B43-E0C5-483B-B15C-4022ECA49C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8">
              <a:extLst>
                <a:ext uri="{FF2B5EF4-FFF2-40B4-BE49-F238E27FC236}">
                  <a16:creationId xmlns:a16="http://schemas.microsoft.com/office/drawing/2014/main" id="{95BF8B62-C636-43AF-894B-0457A9F268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9">
              <a:extLst>
                <a:ext uri="{FF2B5EF4-FFF2-40B4-BE49-F238E27FC236}">
                  <a16:creationId xmlns:a16="http://schemas.microsoft.com/office/drawing/2014/main" id="{669F993C-7340-4413-87F8-A281668607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0">
              <a:extLst>
                <a:ext uri="{FF2B5EF4-FFF2-40B4-BE49-F238E27FC236}">
                  <a16:creationId xmlns:a16="http://schemas.microsoft.com/office/drawing/2014/main" id="{6EB881D7-3E2B-4490-BB0A-16E777AD9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11">
              <a:extLst>
                <a:ext uri="{FF2B5EF4-FFF2-40B4-BE49-F238E27FC236}">
                  <a16:creationId xmlns:a16="http://schemas.microsoft.com/office/drawing/2014/main" id="{52CE5935-55CA-4EB9-9A3D-100B75145F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2">
              <a:extLst>
                <a:ext uri="{FF2B5EF4-FFF2-40B4-BE49-F238E27FC236}">
                  <a16:creationId xmlns:a16="http://schemas.microsoft.com/office/drawing/2014/main" id="{CC6D6F8B-79F9-4F06-8A2D-7BABF0529B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3">
              <a:extLst>
                <a:ext uri="{FF2B5EF4-FFF2-40B4-BE49-F238E27FC236}">
                  <a16:creationId xmlns:a16="http://schemas.microsoft.com/office/drawing/2014/main" id="{DEF715FE-2D51-4CC6-AD82-306DA627C3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4">
              <a:extLst>
                <a:ext uri="{FF2B5EF4-FFF2-40B4-BE49-F238E27FC236}">
                  <a16:creationId xmlns:a16="http://schemas.microsoft.com/office/drawing/2014/main" id="{60E354CF-EF82-4609-8F48-2EFB01C279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5">
              <a:extLst>
                <a:ext uri="{FF2B5EF4-FFF2-40B4-BE49-F238E27FC236}">
                  <a16:creationId xmlns:a16="http://schemas.microsoft.com/office/drawing/2014/main" id="{FB9D2ACB-DE65-4053-BB6A-2DD575E12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
              <a:extLst>
                <a:ext uri="{FF2B5EF4-FFF2-40B4-BE49-F238E27FC236}">
                  <a16:creationId xmlns:a16="http://schemas.microsoft.com/office/drawing/2014/main" id="{275F112D-24B3-48F4-B2DB-FAB9E57C7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7">
              <a:extLst>
                <a:ext uri="{FF2B5EF4-FFF2-40B4-BE49-F238E27FC236}">
                  <a16:creationId xmlns:a16="http://schemas.microsoft.com/office/drawing/2014/main" id="{4224785A-F9F5-4670-880A-D7C6FBAB9A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8">
              <a:extLst>
                <a:ext uri="{FF2B5EF4-FFF2-40B4-BE49-F238E27FC236}">
                  <a16:creationId xmlns:a16="http://schemas.microsoft.com/office/drawing/2014/main" id="{6767A8E2-1B21-4162-ACFD-4B70C14032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9">
              <a:extLst>
                <a:ext uri="{FF2B5EF4-FFF2-40B4-BE49-F238E27FC236}">
                  <a16:creationId xmlns:a16="http://schemas.microsoft.com/office/drawing/2014/main" id="{260829BA-C3E3-4388-B253-321C7F999A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20">
              <a:extLst>
                <a:ext uri="{FF2B5EF4-FFF2-40B4-BE49-F238E27FC236}">
                  <a16:creationId xmlns:a16="http://schemas.microsoft.com/office/drawing/2014/main" id="{7F195E9B-F7B2-48EE-ADF4-0FCA5767B0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21">
              <a:extLst>
                <a:ext uri="{FF2B5EF4-FFF2-40B4-BE49-F238E27FC236}">
                  <a16:creationId xmlns:a16="http://schemas.microsoft.com/office/drawing/2014/main" id="{BD0E493A-B71F-4BD3-B6BC-84DC52C14C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22">
              <a:extLst>
                <a:ext uri="{FF2B5EF4-FFF2-40B4-BE49-F238E27FC236}">
                  <a16:creationId xmlns:a16="http://schemas.microsoft.com/office/drawing/2014/main" id="{C82D4841-AB36-409F-AD31-FF0FE10B4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23">
              <a:extLst>
                <a:ext uri="{FF2B5EF4-FFF2-40B4-BE49-F238E27FC236}">
                  <a16:creationId xmlns:a16="http://schemas.microsoft.com/office/drawing/2014/main" id="{A025D47F-C545-4969-97D8-A41AE0B2E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24">
              <a:extLst>
                <a:ext uri="{FF2B5EF4-FFF2-40B4-BE49-F238E27FC236}">
                  <a16:creationId xmlns:a16="http://schemas.microsoft.com/office/drawing/2014/main" id="{CB1A3BE3-B4BA-4266-A08A-DC26E7CA6B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25">
              <a:extLst>
                <a:ext uri="{FF2B5EF4-FFF2-40B4-BE49-F238E27FC236}">
                  <a16:creationId xmlns:a16="http://schemas.microsoft.com/office/drawing/2014/main" id="{CC5D0E10-479B-45F0-9A6D-F38F3240A6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B0186706-6BEA-FE4C-B9D6-E36FC6B58CB9}"/>
              </a:ext>
            </a:extLst>
          </p:cNvPr>
          <p:cNvSpPr>
            <a:spLocks noGrp="1"/>
          </p:cNvSpPr>
          <p:nvPr>
            <p:ph type="title"/>
          </p:nvPr>
        </p:nvSpPr>
        <p:spPr>
          <a:xfrm>
            <a:off x="8291832" y="2167946"/>
            <a:ext cx="3498979" cy="2456442"/>
          </a:xfrm>
        </p:spPr>
        <p:txBody>
          <a:bodyPr>
            <a:normAutofit/>
          </a:bodyPr>
          <a:lstStyle/>
          <a:p>
            <a:r>
              <a:rPr lang="en-US" b="1" dirty="0">
                <a:solidFill>
                  <a:srgbClr val="C00000"/>
                </a:solidFill>
              </a:rPr>
              <a:t>Orientations &amp; Pre-Departure</a:t>
            </a:r>
          </a:p>
        </p:txBody>
      </p:sp>
      <p:graphicFrame>
        <p:nvGraphicFramePr>
          <p:cNvPr id="5" name="Content Placeholder 2">
            <a:extLst>
              <a:ext uri="{FF2B5EF4-FFF2-40B4-BE49-F238E27FC236}">
                <a16:creationId xmlns:a16="http://schemas.microsoft.com/office/drawing/2014/main" id="{BF65F211-3F6B-429A-AFF1-3E0B4DA4F741}"/>
              </a:ext>
            </a:extLst>
          </p:cNvPr>
          <p:cNvGraphicFramePr>
            <a:graphicFrameLocks noGrp="1"/>
          </p:cNvGraphicFramePr>
          <p:nvPr>
            <p:ph idx="1"/>
            <p:extLst>
              <p:ext uri="{D42A27DB-BD31-4B8C-83A1-F6EECF244321}">
                <p14:modId xmlns:p14="http://schemas.microsoft.com/office/powerpoint/2010/main" val="3283433398"/>
              </p:ext>
            </p:extLst>
          </p:nvPr>
        </p:nvGraphicFramePr>
        <p:xfrm>
          <a:off x="667069" y="800193"/>
          <a:ext cx="6962457"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BC3EA68-F9F2-EA9C-BE5D-6F31F2F3D2BD}"/>
              </a:ext>
            </a:extLst>
          </p:cNvPr>
          <p:cNvSpPr txBox="1"/>
          <p:nvPr/>
        </p:nvSpPr>
        <p:spPr>
          <a:xfrm>
            <a:off x="842036" y="5523468"/>
            <a:ext cx="7215948" cy="646331"/>
          </a:xfrm>
          <a:prstGeom prst="rect">
            <a:avLst/>
          </a:prstGeom>
          <a:noFill/>
        </p:spPr>
        <p:txBody>
          <a:bodyPr wrap="square" rtlCol="0">
            <a:spAutoFit/>
          </a:bodyPr>
          <a:lstStyle/>
          <a:p>
            <a:r>
              <a:rPr lang="en-US" dirty="0"/>
              <a:t>Sharable Resources can be found here: https://</a:t>
            </a:r>
            <a:r>
              <a:rPr lang="en-US" dirty="0" err="1"/>
              <a:t>global.dartmouth.edu</a:t>
            </a:r>
            <a:r>
              <a:rPr lang="en-US" dirty="0"/>
              <a:t>/travel/travel-policy-resources</a:t>
            </a:r>
          </a:p>
        </p:txBody>
      </p:sp>
    </p:spTree>
    <p:extLst>
      <p:ext uri="{BB962C8B-B14F-4D97-AF65-F5344CB8AC3E}">
        <p14:creationId xmlns:p14="http://schemas.microsoft.com/office/powerpoint/2010/main" val="371541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0A1C8C4-5928-5E49-BD52-C597FEA46392}"/>
              </a:ext>
            </a:extLst>
          </p:cNvPr>
          <p:cNvSpPr>
            <a:spLocks noGrp="1"/>
          </p:cNvSpPr>
          <p:nvPr>
            <p:ph type="ctrTitle"/>
          </p:nvPr>
        </p:nvSpPr>
        <p:spPr>
          <a:xfrm>
            <a:off x="1566836" y="73995"/>
            <a:ext cx="8679915" cy="1335025"/>
          </a:xfrm>
        </p:spPr>
        <p:txBody>
          <a:bodyPr anchor="ctr">
            <a:normAutofit fontScale="90000"/>
          </a:bodyPr>
          <a:lstStyle/>
          <a:p>
            <a:r>
              <a:rPr lang="en-US" sz="6000" dirty="0">
                <a:solidFill>
                  <a:srgbClr val="C00000"/>
                </a:solidFill>
              </a:rPr>
              <a:t>Travel Safety Policy revision(s)</a:t>
            </a:r>
          </a:p>
        </p:txBody>
      </p:sp>
      <p:sp>
        <p:nvSpPr>
          <p:cNvPr id="3" name="TextBox 2">
            <a:extLst>
              <a:ext uri="{FF2B5EF4-FFF2-40B4-BE49-F238E27FC236}">
                <a16:creationId xmlns:a16="http://schemas.microsoft.com/office/drawing/2014/main" id="{42BEAD5C-D827-D142-B131-502CA47446BC}"/>
              </a:ext>
            </a:extLst>
          </p:cNvPr>
          <p:cNvSpPr txBox="1"/>
          <p:nvPr/>
        </p:nvSpPr>
        <p:spPr>
          <a:xfrm>
            <a:off x="1815333" y="1403875"/>
            <a:ext cx="8809831" cy="3693319"/>
          </a:xfrm>
          <a:prstGeom prst="rect">
            <a:avLst/>
          </a:prstGeom>
          <a:noFill/>
        </p:spPr>
        <p:txBody>
          <a:bodyPr wrap="square" rtlCol="0">
            <a:spAutoFit/>
          </a:bodyPr>
          <a:lstStyle/>
          <a:p>
            <a:pPr algn="ctr"/>
            <a:r>
              <a:rPr lang="en-US" dirty="0"/>
              <a:t>Updated (significantly) in August 2019…. </a:t>
            </a:r>
          </a:p>
          <a:p>
            <a:pPr algn="ctr"/>
            <a:r>
              <a:rPr lang="en-US" dirty="0"/>
              <a:t>….then repeatedly revised during COVID-19</a:t>
            </a:r>
          </a:p>
          <a:p>
            <a:pPr algn="ctr"/>
            <a:r>
              <a:rPr lang="en-US" dirty="0"/>
              <a:t>Most recent update April 17, 2023</a:t>
            </a:r>
          </a:p>
          <a:p>
            <a:endParaRPr lang="en-US" dirty="0"/>
          </a:p>
          <a:p>
            <a:endParaRPr lang="en-US" dirty="0"/>
          </a:p>
          <a:p>
            <a:endParaRPr lang="en-US" dirty="0"/>
          </a:p>
          <a:p>
            <a:r>
              <a:rPr lang="en-US" dirty="0"/>
              <a:t>The review/revision has been a collaborative process including:</a:t>
            </a:r>
          </a:p>
          <a:p>
            <a:pPr marL="285750" indent="-285750">
              <a:buFont typeface="Arial" panose="020B0604020202020204" pitchFamily="34" charset="0"/>
              <a:buChar char="•"/>
            </a:pPr>
            <a:r>
              <a:rPr lang="en-US" dirty="0"/>
              <a:t>Reviews of peer institution travel policies</a:t>
            </a:r>
          </a:p>
          <a:p>
            <a:pPr marL="285750" indent="-285750">
              <a:buFont typeface="Arial" panose="020B0604020202020204" pitchFamily="34" charset="0"/>
              <a:buChar char="•"/>
            </a:pPr>
            <a:r>
              <a:rPr lang="en-US" dirty="0"/>
              <a:t>Presentations to campus leadership bodies</a:t>
            </a:r>
          </a:p>
          <a:p>
            <a:pPr marL="285750" indent="-285750">
              <a:buFont typeface="Arial" panose="020B0604020202020204" pitchFamily="34" charset="0"/>
              <a:buChar char="•"/>
            </a:pPr>
            <a:r>
              <a:rPr lang="en-US" dirty="0"/>
              <a:t>Review of U.S. State Department (and similar) risk ratings and advisories</a:t>
            </a:r>
          </a:p>
          <a:p>
            <a:pPr marL="285750" indent="-285750">
              <a:buFont typeface="Arial" panose="020B0604020202020204" pitchFamily="34" charset="0"/>
              <a:buChar char="•"/>
            </a:pPr>
            <a:r>
              <a:rPr lang="en-US" dirty="0"/>
              <a:t>Development of shared resources for Dartmouth units with international travelers</a:t>
            </a:r>
          </a:p>
          <a:p>
            <a:endParaRPr lang="en-US" dirty="0"/>
          </a:p>
        </p:txBody>
      </p:sp>
      <p:sp>
        <p:nvSpPr>
          <p:cNvPr id="4" name="TextBox 3">
            <a:extLst>
              <a:ext uri="{FF2B5EF4-FFF2-40B4-BE49-F238E27FC236}">
                <a16:creationId xmlns:a16="http://schemas.microsoft.com/office/drawing/2014/main" id="{31A37F46-AEB9-3941-997F-E55CEF3AD711}"/>
              </a:ext>
            </a:extLst>
          </p:cNvPr>
          <p:cNvSpPr txBox="1"/>
          <p:nvPr/>
        </p:nvSpPr>
        <p:spPr>
          <a:xfrm>
            <a:off x="735002" y="5554664"/>
            <a:ext cx="11128049" cy="923330"/>
          </a:xfrm>
          <a:prstGeom prst="rect">
            <a:avLst/>
          </a:prstGeom>
          <a:noFill/>
        </p:spPr>
        <p:txBody>
          <a:bodyPr wrap="square" rtlCol="0">
            <a:spAutoFit/>
          </a:bodyPr>
          <a:lstStyle/>
          <a:p>
            <a:r>
              <a:rPr lang="en-US" dirty="0">
                <a:solidFill>
                  <a:schemeClr val="bg1"/>
                </a:solidFill>
              </a:rPr>
              <a:t>The Travel Safety Working Group consists of representatives from the Provost’s Office, Risk Management, Office of General Counsel, Guarini Institute, Dickey Center, and graduate and professional schools as well as faculty input from Committee on Chairs</a:t>
            </a:r>
          </a:p>
        </p:txBody>
      </p:sp>
    </p:spTree>
    <p:extLst>
      <p:ext uri="{BB962C8B-B14F-4D97-AF65-F5344CB8AC3E}">
        <p14:creationId xmlns:p14="http://schemas.microsoft.com/office/powerpoint/2010/main" val="2966050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3BF71D83-A01E-3F4B-BC82-C10898E598AA}"/>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Required Oversight: Policies &amp; Procedures</a:t>
            </a:r>
          </a:p>
        </p:txBody>
      </p:sp>
      <p:graphicFrame>
        <p:nvGraphicFramePr>
          <p:cNvPr id="5" name="Content Placeholder 2">
            <a:extLst>
              <a:ext uri="{FF2B5EF4-FFF2-40B4-BE49-F238E27FC236}">
                <a16:creationId xmlns:a16="http://schemas.microsoft.com/office/drawing/2014/main" id="{9457786F-CC22-48E8-8C86-F3F294D98D89}"/>
              </a:ext>
            </a:extLst>
          </p:cNvPr>
          <p:cNvGraphicFramePr>
            <a:graphicFrameLocks noGrp="1"/>
          </p:cNvGraphicFramePr>
          <p:nvPr>
            <p:ph idx="1"/>
            <p:extLst>
              <p:ext uri="{D42A27DB-BD31-4B8C-83A1-F6EECF244321}">
                <p14:modId xmlns:p14="http://schemas.microsoft.com/office/powerpoint/2010/main" val="1747972866"/>
              </p:ext>
            </p:extLst>
          </p:nvPr>
        </p:nvGraphicFramePr>
        <p:xfrm>
          <a:off x="868366" y="1619309"/>
          <a:ext cx="10956923" cy="4439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5" name="Rectangle 134">
            <a:extLst>
              <a:ext uri="{FF2B5EF4-FFF2-40B4-BE49-F238E27FC236}">
                <a16:creationId xmlns:a16="http://schemas.microsoft.com/office/drawing/2014/main" id="{ECDF0CF3-8A02-944F-B87A-BBD337EFB097}"/>
              </a:ext>
            </a:extLst>
          </p:cNvPr>
          <p:cNvSpPr/>
          <p:nvPr/>
        </p:nvSpPr>
        <p:spPr>
          <a:xfrm>
            <a:off x="9393661" y="3770254"/>
            <a:ext cx="2417343" cy="271257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603510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3BF71D83-A01E-3F4B-BC82-C10898E598AA}"/>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Required Oversight: Policies &amp; Procedures</a:t>
            </a:r>
          </a:p>
        </p:txBody>
      </p:sp>
      <p:graphicFrame>
        <p:nvGraphicFramePr>
          <p:cNvPr id="5" name="Content Placeholder 2">
            <a:extLst>
              <a:ext uri="{FF2B5EF4-FFF2-40B4-BE49-F238E27FC236}">
                <a16:creationId xmlns:a16="http://schemas.microsoft.com/office/drawing/2014/main" id="{9457786F-CC22-48E8-8C86-F3F294D98D89}"/>
              </a:ext>
            </a:extLst>
          </p:cNvPr>
          <p:cNvGraphicFramePr>
            <a:graphicFrameLocks noGrp="1"/>
          </p:cNvGraphicFramePr>
          <p:nvPr>
            <p:ph idx="1"/>
            <p:extLst>
              <p:ext uri="{D42A27DB-BD31-4B8C-83A1-F6EECF244321}">
                <p14:modId xmlns:p14="http://schemas.microsoft.com/office/powerpoint/2010/main" val="393958198"/>
              </p:ext>
            </p:extLst>
          </p:nvPr>
        </p:nvGraphicFramePr>
        <p:xfrm>
          <a:off x="1156870" y="960438"/>
          <a:ext cx="10956923" cy="5616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4" name="Group 133">
            <a:extLst>
              <a:ext uri="{FF2B5EF4-FFF2-40B4-BE49-F238E27FC236}">
                <a16:creationId xmlns:a16="http://schemas.microsoft.com/office/drawing/2014/main" id="{0511C542-C3AE-2E40-B849-30EE12C5D208}"/>
              </a:ext>
            </a:extLst>
          </p:cNvPr>
          <p:cNvGrpSpPr/>
          <p:nvPr/>
        </p:nvGrpSpPr>
        <p:grpSpPr>
          <a:xfrm>
            <a:off x="6882142" y="3733200"/>
            <a:ext cx="4844720" cy="2899050"/>
            <a:chOff x="6102980" y="2289669"/>
            <a:chExt cx="4844720" cy="1835553"/>
          </a:xfrm>
        </p:grpSpPr>
        <p:sp>
          <p:nvSpPr>
            <p:cNvPr id="135" name="Rectangle 134">
              <a:extLst>
                <a:ext uri="{FF2B5EF4-FFF2-40B4-BE49-F238E27FC236}">
                  <a16:creationId xmlns:a16="http://schemas.microsoft.com/office/drawing/2014/main" id="{ECDF0CF3-8A02-944F-B87A-BBD337EFB097}"/>
                </a:ext>
              </a:extLst>
            </p:cNvPr>
            <p:cNvSpPr/>
            <p:nvPr/>
          </p:nvSpPr>
          <p:spPr>
            <a:xfrm>
              <a:off x="8530357" y="2289669"/>
              <a:ext cx="2417343" cy="17174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6" name="TextBox 135">
              <a:extLst>
                <a:ext uri="{FF2B5EF4-FFF2-40B4-BE49-F238E27FC236}">
                  <a16:creationId xmlns:a16="http://schemas.microsoft.com/office/drawing/2014/main" id="{3BC8BC74-A124-DF41-9725-0D62D5801803}"/>
                </a:ext>
              </a:extLst>
            </p:cNvPr>
            <p:cNvSpPr txBox="1"/>
            <p:nvPr/>
          </p:nvSpPr>
          <p:spPr>
            <a:xfrm>
              <a:off x="6102980" y="2745014"/>
              <a:ext cx="4736263" cy="138020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l" defTabSz="488950">
                <a:lnSpc>
                  <a:spcPct val="100000"/>
                </a:lnSpc>
                <a:spcBef>
                  <a:spcPct val="0"/>
                </a:spcBef>
                <a:spcAft>
                  <a:spcPct val="35000"/>
                </a:spcAft>
                <a:buFont typeface="Wingdings" pitchFamily="2" charset="2"/>
                <a:buChar char="§"/>
              </a:pPr>
              <a:r>
                <a:rPr lang="en-US" kern="1200" dirty="0"/>
                <a:t>Primary emergency contact and especially after-hours support.</a:t>
              </a:r>
            </a:p>
            <a:p>
              <a:pPr marL="171450" lvl="0" indent="-171450" algn="l" defTabSz="488950">
                <a:lnSpc>
                  <a:spcPct val="100000"/>
                </a:lnSpc>
                <a:spcBef>
                  <a:spcPct val="0"/>
                </a:spcBef>
                <a:spcAft>
                  <a:spcPct val="35000"/>
                </a:spcAft>
                <a:buFont typeface="Wingdings" pitchFamily="2" charset="2"/>
                <a:buChar char="§"/>
              </a:pPr>
              <a:r>
                <a:rPr lang="en-US" kern="1200" dirty="0"/>
                <a:t>Appropriate referrals for visa and passport services to ensure internationally-bound participants have the required permissions in connection with their travel on Dartmouth business.</a:t>
              </a:r>
            </a:p>
          </p:txBody>
        </p:sp>
      </p:grpSp>
    </p:spTree>
    <p:extLst>
      <p:ext uri="{BB962C8B-B14F-4D97-AF65-F5344CB8AC3E}">
        <p14:creationId xmlns:p14="http://schemas.microsoft.com/office/powerpoint/2010/main" val="1798657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3BF71D83-A01E-3F4B-BC82-C10898E598AA}"/>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Dartmouth After-Hours Support:</a:t>
            </a:r>
          </a:p>
        </p:txBody>
      </p:sp>
      <p:graphicFrame>
        <p:nvGraphicFramePr>
          <p:cNvPr id="5" name="Content Placeholder 2">
            <a:extLst>
              <a:ext uri="{FF2B5EF4-FFF2-40B4-BE49-F238E27FC236}">
                <a16:creationId xmlns:a16="http://schemas.microsoft.com/office/drawing/2014/main" id="{9457786F-CC22-48E8-8C86-F3F294D98D89}"/>
              </a:ext>
            </a:extLst>
          </p:cNvPr>
          <p:cNvGraphicFramePr>
            <a:graphicFrameLocks noGrp="1"/>
          </p:cNvGraphicFramePr>
          <p:nvPr>
            <p:ph idx="1"/>
            <p:extLst>
              <p:ext uri="{D42A27DB-BD31-4B8C-83A1-F6EECF244321}">
                <p14:modId xmlns:p14="http://schemas.microsoft.com/office/powerpoint/2010/main" val="3307362733"/>
              </p:ext>
            </p:extLst>
          </p:nvPr>
        </p:nvGraphicFramePr>
        <p:xfrm>
          <a:off x="854081" y="1884824"/>
          <a:ext cx="10956923" cy="4569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5" name="Rectangle 134">
            <a:extLst>
              <a:ext uri="{FF2B5EF4-FFF2-40B4-BE49-F238E27FC236}">
                <a16:creationId xmlns:a16="http://schemas.microsoft.com/office/drawing/2014/main" id="{ECDF0CF3-8A02-944F-B87A-BBD337EFB097}"/>
              </a:ext>
            </a:extLst>
          </p:cNvPr>
          <p:cNvSpPr/>
          <p:nvPr/>
        </p:nvSpPr>
        <p:spPr>
          <a:xfrm>
            <a:off x="9393661" y="3770254"/>
            <a:ext cx="2417343" cy="271257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991833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3BF71D83-A01E-3F4B-BC82-C10898E598AA}"/>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Required Oversight:  Participant Records</a:t>
            </a:r>
          </a:p>
        </p:txBody>
      </p:sp>
      <p:graphicFrame>
        <p:nvGraphicFramePr>
          <p:cNvPr id="5" name="Content Placeholder 2">
            <a:extLst>
              <a:ext uri="{FF2B5EF4-FFF2-40B4-BE49-F238E27FC236}">
                <a16:creationId xmlns:a16="http://schemas.microsoft.com/office/drawing/2014/main" id="{9457786F-CC22-48E8-8C86-F3F294D98D89}"/>
              </a:ext>
            </a:extLst>
          </p:cNvPr>
          <p:cNvGraphicFramePr>
            <a:graphicFrameLocks noGrp="1"/>
          </p:cNvGraphicFramePr>
          <p:nvPr>
            <p:ph idx="1"/>
            <p:extLst>
              <p:ext uri="{D42A27DB-BD31-4B8C-83A1-F6EECF244321}">
                <p14:modId xmlns:p14="http://schemas.microsoft.com/office/powerpoint/2010/main" val="1381429817"/>
              </p:ext>
            </p:extLst>
          </p:nvPr>
        </p:nvGraphicFramePr>
        <p:xfrm>
          <a:off x="784224" y="2030205"/>
          <a:ext cx="10956923" cy="4832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199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3BF71D83-A01E-3F4B-BC82-C10898E598AA}"/>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Required Oversight:  Participant Records</a:t>
            </a:r>
          </a:p>
        </p:txBody>
      </p:sp>
      <p:graphicFrame>
        <p:nvGraphicFramePr>
          <p:cNvPr id="5" name="Content Placeholder 2">
            <a:extLst>
              <a:ext uri="{FF2B5EF4-FFF2-40B4-BE49-F238E27FC236}">
                <a16:creationId xmlns:a16="http://schemas.microsoft.com/office/drawing/2014/main" id="{9457786F-CC22-48E8-8C86-F3F294D98D89}"/>
              </a:ext>
            </a:extLst>
          </p:cNvPr>
          <p:cNvGraphicFramePr>
            <a:graphicFrameLocks noGrp="1"/>
          </p:cNvGraphicFramePr>
          <p:nvPr>
            <p:ph idx="1"/>
            <p:extLst>
              <p:ext uri="{D42A27DB-BD31-4B8C-83A1-F6EECF244321}">
                <p14:modId xmlns:p14="http://schemas.microsoft.com/office/powerpoint/2010/main" val="2309253148"/>
              </p:ext>
            </p:extLst>
          </p:nvPr>
        </p:nvGraphicFramePr>
        <p:xfrm>
          <a:off x="784224" y="1065581"/>
          <a:ext cx="10956923" cy="541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1BF2F6C-4FDA-E045-97ED-D286F75CBCAD}"/>
              </a:ext>
            </a:extLst>
          </p:cNvPr>
          <p:cNvSpPr txBox="1"/>
          <p:nvPr/>
        </p:nvSpPr>
        <p:spPr>
          <a:xfrm>
            <a:off x="6406531" y="5202237"/>
            <a:ext cx="4980605" cy="1477328"/>
          </a:xfrm>
          <a:prstGeom prst="rect">
            <a:avLst/>
          </a:prstGeom>
          <a:noFill/>
        </p:spPr>
        <p:txBody>
          <a:bodyPr wrap="square" rtlCol="0">
            <a:spAutoFit/>
          </a:bodyPr>
          <a:lstStyle/>
          <a:p>
            <a:pPr marL="171450" indent="-171450">
              <a:buFont typeface="Wingdings" pitchFamily="2" charset="2"/>
              <a:buChar char="§"/>
            </a:pPr>
            <a:r>
              <a:rPr lang="en-US" dirty="0"/>
              <a:t>  Travel exception approval (if required)</a:t>
            </a:r>
          </a:p>
          <a:p>
            <a:pPr marL="171450" indent="-171450">
              <a:buFont typeface="Wingdings" pitchFamily="2" charset="2"/>
              <a:buChar char="§"/>
            </a:pPr>
            <a:r>
              <a:rPr lang="en-US" dirty="0"/>
              <a:t>  Risk acknowledgement form</a:t>
            </a:r>
          </a:p>
          <a:p>
            <a:pPr marL="171450" indent="-171450">
              <a:buFont typeface="Wingdings" pitchFamily="2" charset="2"/>
              <a:buChar char="§"/>
            </a:pPr>
            <a:r>
              <a:rPr lang="en-US" dirty="0"/>
              <a:t>  Intended itinerary</a:t>
            </a:r>
          </a:p>
          <a:p>
            <a:pPr marL="171450" indent="-171450">
              <a:buFont typeface="Wingdings" pitchFamily="2" charset="2"/>
              <a:buChar char="§"/>
            </a:pPr>
            <a:r>
              <a:rPr lang="en-US" dirty="0"/>
              <a:t>  Emergency and in-country contacts</a:t>
            </a:r>
          </a:p>
          <a:p>
            <a:pPr marL="171450" indent="-171450">
              <a:buFont typeface="Wingdings" pitchFamily="2" charset="2"/>
              <a:buChar char="§"/>
            </a:pPr>
            <a:r>
              <a:rPr lang="en-US" dirty="0"/>
              <a:t>  Notice of filed travel registry</a:t>
            </a:r>
          </a:p>
        </p:txBody>
      </p:sp>
    </p:spTree>
    <p:extLst>
      <p:ext uri="{BB962C8B-B14F-4D97-AF65-F5344CB8AC3E}">
        <p14:creationId xmlns:p14="http://schemas.microsoft.com/office/powerpoint/2010/main" val="1088829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7EA9-8A4E-BA44-B04B-8DD67F089E98}"/>
              </a:ext>
            </a:extLst>
          </p:cNvPr>
          <p:cNvSpPr>
            <a:spLocks noGrp="1"/>
          </p:cNvSpPr>
          <p:nvPr>
            <p:ph type="title"/>
          </p:nvPr>
        </p:nvSpPr>
        <p:spPr/>
        <p:txBody>
          <a:bodyPr/>
          <a:lstStyle/>
          <a:p>
            <a:r>
              <a:rPr lang="en-US" b="1" dirty="0"/>
              <a:t>Resources:</a:t>
            </a:r>
            <a:br>
              <a:rPr lang="en-US" b="1" dirty="0"/>
            </a:br>
            <a:r>
              <a:rPr lang="en-US" sz="2000" b="1" dirty="0"/>
              <a:t>Via website</a:t>
            </a:r>
          </a:p>
        </p:txBody>
      </p:sp>
      <p:sp>
        <p:nvSpPr>
          <p:cNvPr id="3" name="Text Placeholder 2">
            <a:extLst>
              <a:ext uri="{FF2B5EF4-FFF2-40B4-BE49-F238E27FC236}">
                <a16:creationId xmlns:a16="http://schemas.microsoft.com/office/drawing/2014/main" id="{8A6E2FBF-1F37-0B49-B532-690FC0B2F433}"/>
              </a:ext>
            </a:extLst>
          </p:cNvPr>
          <p:cNvSpPr>
            <a:spLocks noGrp="1"/>
          </p:cNvSpPr>
          <p:nvPr>
            <p:ph type="body" idx="1"/>
          </p:nvPr>
        </p:nvSpPr>
        <p:spPr>
          <a:xfrm>
            <a:off x="5037911" y="1549950"/>
            <a:ext cx="6265088" cy="685800"/>
          </a:xfrm>
        </p:spPr>
        <p:txBody>
          <a:bodyPr/>
          <a:lstStyle/>
          <a:p>
            <a:r>
              <a:rPr lang="en-US" dirty="0"/>
              <a:t>Global Dartmouth website</a:t>
            </a:r>
          </a:p>
        </p:txBody>
      </p:sp>
      <p:sp>
        <p:nvSpPr>
          <p:cNvPr id="4" name="Content Placeholder 3">
            <a:extLst>
              <a:ext uri="{FF2B5EF4-FFF2-40B4-BE49-F238E27FC236}">
                <a16:creationId xmlns:a16="http://schemas.microsoft.com/office/drawing/2014/main" id="{7F533FCA-76D8-3944-A86A-D7263CD942F9}"/>
              </a:ext>
            </a:extLst>
          </p:cNvPr>
          <p:cNvSpPr>
            <a:spLocks noGrp="1"/>
          </p:cNvSpPr>
          <p:nvPr>
            <p:ph sz="half" idx="2"/>
          </p:nvPr>
        </p:nvSpPr>
        <p:spPr>
          <a:xfrm>
            <a:off x="5037910" y="2235749"/>
            <a:ext cx="6531238" cy="3072301"/>
          </a:xfrm>
        </p:spPr>
        <p:txBody>
          <a:bodyPr>
            <a:normAutofit fontScale="92500" lnSpcReduction="10000"/>
          </a:bodyPr>
          <a:lstStyle/>
          <a:p>
            <a:pPr marL="0" indent="0">
              <a:lnSpc>
                <a:spcPct val="100000"/>
              </a:lnSpc>
              <a:buNone/>
            </a:pPr>
            <a:r>
              <a:rPr lang="en-US" sz="2000" dirty="0"/>
              <a:t>Group travel organizers and individual travelers can find the forms and resources they need on </a:t>
            </a:r>
            <a:r>
              <a:rPr lang="en-US" sz="2000" dirty="0" err="1"/>
              <a:t>global.dartmouth.edu</a:t>
            </a:r>
            <a:r>
              <a:rPr lang="en-US" sz="2000" dirty="0"/>
              <a:t>. </a:t>
            </a:r>
          </a:p>
          <a:p>
            <a:pPr>
              <a:lnSpc>
                <a:spcPct val="100000"/>
              </a:lnSpc>
            </a:pPr>
            <a:r>
              <a:rPr lang="en-US" sz="2000" dirty="0"/>
              <a:t>Pre-departure resources (safe traveler resources; visa and passport services; etc.)</a:t>
            </a:r>
          </a:p>
          <a:p>
            <a:pPr>
              <a:lnSpc>
                <a:spcPct val="100000"/>
              </a:lnSpc>
            </a:pPr>
            <a:r>
              <a:rPr lang="en-US" sz="2000" dirty="0"/>
              <a:t>Travel Exception requests &amp; emergency supports</a:t>
            </a:r>
          </a:p>
          <a:p>
            <a:pPr>
              <a:lnSpc>
                <a:spcPct val="100000"/>
              </a:lnSpc>
            </a:pPr>
            <a:r>
              <a:rPr lang="en-US" sz="2000" dirty="0"/>
              <a:t>Travel Registry Link &amp; forms for departments/programs (risk, emergency contacts, etc.)</a:t>
            </a:r>
          </a:p>
          <a:p>
            <a:pPr marL="0" indent="0">
              <a:lnSpc>
                <a:spcPct val="100000"/>
              </a:lnSpc>
              <a:buNone/>
            </a:pPr>
            <a:endParaRPr lang="en-US" sz="2000" dirty="0"/>
          </a:p>
          <a:p>
            <a:pPr marL="0" indent="0">
              <a:lnSpc>
                <a:spcPct val="100000"/>
              </a:lnSpc>
              <a:buNone/>
            </a:pPr>
            <a:endParaRPr lang="en-US" sz="2000" dirty="0"/>
          </a:p>
        </p:txBody>
      </p:sp>
      <p:sp>
        <p:nvSpPr>
          <p:cNvPr id="6" name="TextBox 5">
            <a:extLst>
              <a:ext uri="{FF2B5EF4-FFF2-40B4-BE49-F238E27FC236}">
                <a16:creationId xmlns:a16="http://schemas.microsoft.com/office/drawing/2014/main" id="{3C287D9B-13AB-AE45-93F9-C75D853E9658}"/>
              </a:ext>
            </a:extLst>
          </p:cNvPr>
          <p:cNvSpPr txBox="1"/>
          <p:nvPr/>
        </p:nvSpPr>
        <p:spPr>
          <a:xfrm>
            <a:off x="1364975" y="5733042"/>
            <a:ext cx="9019252" cy="646331"/>
          </a:xfrm>
          <a:prstGeom prst="rect">
            <a:avLst/>
          </a:prstGeom>
          <a:noFill/>
        </p:spPr>
        <p:txBody>
          <a:bodyPr wrap="square" rtlCol="0">
            <a:spAutoFit/>
          </a:bodyPr>
          <a:lstStyle/>
          <a:p>
            <a:pPr algn="ctr"/>
            <a:r>
              <a:rPr lang="en-US" i="1" dirty="0"/>
              <a:t>If you have questions about Dartmouth’s travel policy and resources, please email us at </a:t>
            </a:r>
            <a:r>
              <a:rPr lang="en-US" i="1" u="sng" dirty="0" err="1">
                <a:solidFill>
                  <a:srgbClr val="FF0000"/>
                </a:solidFill>
              </a:rPr>
              <a:t>Global.Dartmouth@Dartmouth.edu</a:t>
            </a:r>
            <a:endParaRPr lang="en-US" i="1" u="sng" dirty="0">
              <a:solidFill>
                <a:srgbClr val="FF0000"/>
              </a:solidFill>
            </a:endParaRPr>
          </a:p>
        </p:txBody>
      </p:sp>
    </p:spTree>
    <p:extLst>
      <p:ext uri="{BB962C8B-B14F-4D97-AF65-F5344CB8AC3E}">
        <p14:creationId xmlns:p14="http://schemas.microsoft.com/office/powerpoint/2010/main" val="542186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5"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3"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6" name="Rectangle 35">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36">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40" name="Rectangle 39">
            <a:extLst>
              <a:ext uri="{FF2B5EF4-FFF2-40B4-BE49-F238E27FC236}">
                <a16:creationId xmlns:a16="http://schemas.microsoft.com/office/drawing/2014/main" id="{8113A04A-104D-4474-943E-F08D367CC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7B8B13B-100F-477D-BF8C-4E0F674680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3" name="Freeform 5">
              <a:extLst>
                <a:ext uri="{FF2B5EF4-FFF2-40B4-BE49-F238E27FC236}">
                  <a16:creationId xmlns:a16="http://schemas.microsoft.com/office/drawing/2014/main" id="{E8827DA9-3DCA-4743-A1B9-46C3EEFA5A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6">
              <a:extLst>
                <a:ext uri="{FF2B5EF4-FFF2-40B4-BE49-F238E27FC236}">
                  <a16:creationId xmlns:a16="http://schemas.microsoft.com/office/drawing/2014/main" id="{50B4F698-2DE1-4BB9-BDAB-8FDEEE98B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4E5D247A-45D5-4008-95DD-151F92A816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8">
              <a:extLst>
                <a:ext uri="{FF2B5EF4-FFF2-40B4-BE49-F238E27FC236}">
                  <a16:creationId xmlns:a16="http://schemas.microsoft.com/office/drawing/2014/main" id="{495C0354-49FA-4184-A64C-C42144D359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9">
              <a:extLst>
                <a:ext uri="{FF2B5EF4-FFF2-40B4-BE49-F238E27FC236}">
                  <a16:creationId xmlns:a16="http://schemas.microsoft.com/office/drawing/2014/main" id="{825F8F3E-30F4-4D79-BBBA-D9DF889ACD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0">
              <a:extLst>
                <a:ext uri="{FF2B5EF4-FFF2-40B4-BE49-F238E27FC236}">
                  <a16:creationId xmlns:a16="http://schemas.microsoft.com/office/drawing/2014/main" id="{CAB4EBF0-4FA9-40ED-948D-02FF5E03B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1">
              <a:extLst>
                <a:ext uri="{FF2B5EF4-FFF2-40B4-BE49-F238E27FC236}">
                  <a16:creationId xmlns:a16="http://schemas.microsoft.com/office/drawing/2014/main" id="{9F670714-12CF-47C8-8D91-14A198DE5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2">
              <a:extLst>
                <a:ext uri="{FF2B5EF4-FFF2-40B4-BE49-F238E27FC236}">
                  <a16:creationId xmlns:a16="http://schemas.microsoft.com/office/drawing/2014/main" id="{ACDF78B2-D4A5-4311-B507-3D85C21C53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3">
              <a:extLst>
                <a:ext uri="{FF2B5EF4-FFF2-40B4-BE49-F238E27FC236}">
                  <a16:creationId xmlns:a16="http://schemas.microsoft.com/office/drawing/2014/main" id="{3F8D1279-65AF-4883-8269-E2CB8E50B7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4">
              <a:extLst>
                <a:ext uri="{FF2B5EF4-FFF2-40B4-BE49-F238E27FC236}">
                  <a16:creationId xmlns:a16="http://schemas.microsoft.com/office/drawing/2014/main" id="{18A7BDAC-6C62-4A7A-831D-24654A1DBA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5">
              <a:extLst>
                <a:ext uri="{FF2B5EF4-FFF2-40B4-BE49-F238E27FC236}">
                  <a16:creationId xmlns:a16="http://schemas.microsoft.com/office/drawing/2014/main" id="{E6EFC33C-2F65-451F-ADFB-4014CC586B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6">
              <a:extLst>
                <a:ext uri="{FF2B5EF4-FFF2-40B4-BE49-F238E27FC236}">
                  <a16:creationId xmlns:a16="http://schemas.microsoft.com/office/drawing/2014/main" id="{B43994E5-EEC9-4933-8237-C99E40B27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7">
              <a:extLst>
                <a:ext uri="{FF2B5EF4-FFF2-40B4-BE49-F238E27FC236}">
                  <a16:creationId xmlns:a16="http://schemas.microsoft.com/office/drawing/2014/main" id="{B11D7CFC-0A9B-4453-ABED-9E760E35C1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8">
              <a:extLst>
                <a:ext uri="{FF2B5EF4-FFF2-40B4-BE49-F238E27FC236}">
                  <a16:creationId xmlns:a16="http://schemas.microsoft.com/office/drawing/2014/main" id="{1F589B38-5540-4961-BFFE-E2F77CF6F7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9">
              <a:extLst>
                <a:ext uri="{FF2B5EF4-FFF2-40B4-BE49-F238E27FC236}">
                  <a16:creationId xmlns:a16="http://schemas.microsoft.com/office/drawing/2014/main" id="{996B2A58-5E43-42E1-8B2A-9642199E38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0">
              <a:extLst>
                <a:ext uri="{FF2B5EF4-FFF2-40B4-BE49-F238E27FC236}">
                  <a16:creationId xmlns:a16="http://schemas.microsoft.com/office/drawing/2014/main" id="{64553910-DD9F-4C3D-BF02-3DD16AE275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1">
              <a:extLst>
                <a:ext uri="{FF2B5EF4-FFF2-40B4-BE49-F238E27FC236}">
                  <a16:creationId xmlns:a16="http://schemas.microsoft.com/office/drawing/2014/main" id="{6595C7BF-AFE1-4CC5-A8AC-217BF784D6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2">
              <a:extLst>
                <a:ext uri="{FF2B5EF4-FFF2-40B4-BE49-F238E27FC236}">
                  <a16:creationId xmlns:a16="http://schemas.microsoft.com/office/drawing/2014/main" id="{351A7B3C-025D-4282-B39D-5B29174277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3">
              <a:extLst>
                <a:ext uri="{FF2B5EF4-FFF2-40B4-BE49-F238E27FC236}">
                  <a16:creationId xmlns:a16="http://schemas.microsoft.com/office/drawing/2014/main" id="{9FC7288D-61BE-4684-8408-F0C5BC5B72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62">
            <a:extLst>
              <a:ext uri="{FF2B5EF4-FFF2-40B4-BE49-F238E27FC236}">
                <a16:creationId xmlns:a16="http://schemas.microsoft.com/office/drawing/2014/main" id="{E4EAF9E2-F535-4C56-ABAB-48DD8688D0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6509954" cy="4477933"/>
            <a:chOff x="807084" y="1186483"/>
            <a:chExt cx="6509954" cy="4477933"/>
          </a:xfrm>
        </p:grpSpPr>
        <p:sp>
          <p:nvSpPr>
            <p:cNvPr id="64" name="Rectangle 63">
              <a:extLst>
                <a:ext uri="{FF2B5EF4-FFF2-40B4-BE49-F238E27FC236}">
                  <a16:creationId xmlns:a16="http://schemas.microsoft.com/office/drawing/2014/main" id="{1C2055AE-60DA-46E8-90DB-4CB5089DCD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846" y="1186483"/>
              <a:ext cx="6508430"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39">
              <a:extLst>
                <a:ext uri="{FF2B5EF4-FFF2-40B4-BE49-F238E27FC236}">
                  <a16:creationId xmlns:a16="http://schemas.microsoft.com/office/drawing/2014/main" id="{DD953787-54F8-44EA-A37E-9FA756ECF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858445"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3FF9ED56-3E39-4E5C-909A-B8CF96A46E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6509954"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6">
            <a:extLst>
              <a:ext uri="{FF2B5EF4-FFF2-40B4-BE49-F238E27FC236}">
                <a16:creationId xmlns:a16="http://schemas.microsoft.com/office/drawing/2014/main" id="{7908D5EC-BEB8-323B-BDDB-4CACD0EDEBC2}"/>
              </a:ext>
            </a:extLst>
          </p:cNvPr>
          <p:cNvSpPr>
            <a:spLocks noGrp="1"/>
          </p:cNvSpPr>
          <p:nvPr>
            <p:ph type="title"/>
          </p:nvPr>
        </p:nvSpPr>
        <p:spPr>
          <a:xfrm>
            <a:off x="895414" y="2075504"/>
            <a:ext cx="6337231" cy="1748729"/>
          </a:xfrm>
        </p:spPr>
        <p:txBody>
          <a:bodyPr vert="horz" lIns="228600" tIns="228600" rIns="228600" bIns="0" rtlCol="0" anchor="b">
            <a:normAutofit/>
          </a:bodyPr>
          <a:lstStyle/>
          <a:p>
            <a:pPr>
              <a:lnSpc>
                <a:spcPct val="80000"/>
              </a:lnSpc>
            </a:pPr>
            <a:r>
              <a:rPr lang="en-US" sz="5400"/>
              <a:t>Your questions??</a:t>
            </a:r>
          </a:p>
        </p:txBody>
      </p:sp>
      <p:sp>
        <p:nvSpPr>
          <p:cNvPr id="8" name="Content Placeholder 7">
            <a:extLst>
              <a:ext uri="{FF2B5EF4-FFF2-40B4-BE49-F238E27FC236}">
                <a16:creationId xmlns:a16="http://schemas.microsoft.com/office/drawing/2014/main" id="{24F32C65-0460-FF0C-3F31-A356078EF6D6}"/>
              </a:ext>
            </a:extLst>
          </p:cNvPr>
          <p:cNvSpPr>
            <a:spLocks noGrp="1"/>
          </p:cNvSpPr>
          <p:nvPr>
            <p:ph idx="1"/>
          </p:nvPr>
        </p:nvSpPr>
        <p:spPr>
          <a:xfrm>
            <a:off x="895416" y="3906266"/>
            <a:ext cx="6337230" cy="1322587"/>
          </a:xfrm>
        </p:spPr>
        <p:txBody>
          <a:bodyPr vert="horz" lIns="91440" tIns="0" rIns="91440" bIns="45720" rtlCol="0">
            <a:normAutofit/>
          </a:bodyPr>
          <a:lstStyle/>
          <a:p>
            <a:pPr marL="0" indent="0" algn="ctr">
              <a:lnSpc>
                <a:spcPct val="100000"/>
              </a:lnSpc>
              <a:buNone/>
            </a:pPr>
            <a:r>
              <a:rPr lang="en-US" sz="2400">
                <a:solidFill>
                  <a:srgbClr val="FFFEFF"/>
                </a:solidFill>
              </a:rPr>
              <a:t>(And </a:t>
            </a:r>
            <a:r>
              <a:rPr lang="en-US" sz="2400" dirty="0">
                <a:solidFill>
                  <a:srgbClr val="FFFEFF"/>
                </a:solidFill>
              </a:rPr>
              <a:t>time for a website </a:t>
            </a:r>
            <a:r>
              <a:rPr lang="en-US" sz="2400">
                <a:solidFill>
                  <a:srgbClr val="FFFEFF"/>
                </a:solidFill>
              </a:rPr>
              <a:t>tour?)</a:t>
            </a:r>
            <a:endParaRPr lang="en-US" sz="2400" dirty="0">
              <a:solidFill>
                <a:srgbClr val="FFFEFF"/>
              </a:solidFill>
            </a:endParaRPr>
          </a:p>
        </p:txBody>
      </p:sp>
      <p:sp>
        <p:nvSpPr>
          <p:cNvPr id="68" name="Rectangle 67">
            <a:extLst>
              <a:ext uri="{FF2B5EF4-FFF2-40B4-BE49-F238E27FC236}">
                <a16:creationId xmlns:a16="http://schemas.microsoft.com/office/drawing/2014/main" id="{41D85B1C-351E-49EF-BDB6-051F1B867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1304" y="-6706"/>
            <a:ext cx="4060696"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643C8943-F5C1-9046-AAE9-F1A5E558042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8878708" y="320040"/>
            <a:ext cx="2568821" cy="6227064"/>
          </a:xfrm>
          <a:prstGeom prst="rect">
            <a:avLst/>
          </a:prstGeom>
          <a:noFill/>
          <a:ln w="9525">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73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0A1C8C4-5928-5E49-BD52-C597FEA46392}"/>
              </a:ext>
            </a:extLst>
          </p:cNvPr>
          <p:cNvSpPr>
            <a:spLocks noGrp="1"/>
          </p:cNvSpPr>
          <p:nvPr>
            <p:ph type="ctrTitle"/>
          </p:nvPr>
        </p:nvSpPr>
        <p:spPr>
          <a:xfrm>
            <a:off x="277286" y="71599"/>
            <a:ext cx="11519739" cy="1335025"/>
          </a:xfrm>
        </p:spPr>
        <p:txBody>
          <a:bodyPr anchor="ctr">
            <a:normAutofit fontScale="90000"/>
          </a:bodyPr>
          <a:lstStyle/>
          <a:p>
            <a:r>
              <a:rPr lang="en-US" sz="6000" dirty="0">
                <a:solidFill>
                  <a:srgbClr val="C00000"/>
                </a:solidFill>
              </a:rPr>
              <a:t>Unfortunately, the unexpected happens</a:t>
            </a:r>
          </a:p>
        </p:txBody>
      </p:sp>
      <p:sp>
        <p:nvSpPr>
          <p:cNvPr id="4" name="TextBox 3">
            <a:extLst>
              <a:ext uri="{FF2B5EF4-FFF2-40B4-BE49-F238E27FC236}">
                <a16:creationId xmlns:a16="http://schemas.microsoft.com/office/drawing/2014/main" id="{A1D99693-785D-4A42-AEBE-EB90B3E027EF}"/>
              </a:ext>
            </a:extLst>
          </p:cNvPr>
          <p:cNvSpPr txBox="1"/>
          <p:nvPr/>
        </p:nvSpPr>
        <p:spPr>
          <a:xfrm>
            <a:off x="1401860" y="1426776"/>
            <a:ext cx="4305007" cy="3477875"/>
          </a:xfrm>
          <a:prstGeom prst="rect">
            <a:avLst/>
          </a:prstGeom>
          <a:noFill/>
        </p:spPr>
        <p:txBody>
          <a:bodyPr wrap="square" rtlCol="0">
            <a:spAutoFit/>
          </a:bodyPr>
          <a:lstStyle/>
          <a:p>
            <a:r>
              <a:rPr lang="en-US" sz="2200" b="1" u="sng" dirty="0"/>
              <a:t>Safety</a:t>
            </a:r>
          </a:p>
          <a:p>
            <a:r>
              <a:rPr lang="en-US" dirty="0"/>
              <a:t>Arrest or Deportation</a:t>
            </a:r>
          </a:p>
          <a:p>
            <a:r>
              <a:rPr lang="en-US" dirty="0"/>
              <a:t>Building Fire</a:t>
            </a:r>
          </a:p>
          <a:p>
            <a:r>
              <a:rPr lang="en-US" dirty="0"/>
              <a:t>Harassment</a:t>
            </a:r>
          </a:p>
          <a:p>
            <a:r>
              <a:rPr lang="en-US" dirty="0"/>
              <a:t>Sexual Harassment</a:t>
            </a:r>
          </a:p>
          <a:p>
            <a:r>
              <a:rPr lang="en-US" dirty="0"/>
              <a:t>Missing Person</a:t>
            </a:r>
          </a:p>
          <a:p>
            <a:r>
              <a:rPr lang="en-US" dirty="0"/>
              <a:t>Motor Vehicle Accident</a:t>
            </a:r>
          </a:p>
          <a:p>
            <a:r>
              <a:rPr lang="en-US" dirty="0"/>
              <a:t>Natural Disaster</a:t>
            </a:r>
          </a:p>
          <a:p>
            <a:r>
              <a:rPr lang="en-US" dirty="0"/>
              <a:t>Physical Assault</a:t>
            </a:r>
          </a:p>
          <a:p>
            <a:r>
              <a:rPr lang="en-US" dirty="0"/>
              <a:t>Sexual Assault</a:t>
            </a:r>
          </a:p>
          <a:p>
            <a:r>
              <a:rPr lang="en-US" dirty="0"/>
              <a:t>Theft or Robbery</a:t>
            </a:r>
          </a:p>
          <a:p>
            <a:r>
              <a:rPr lang="en-US" dirty="0"/>
              <a:t>Political Upheaval or Terrorist Event</a:t>
            </a:r>
          </a:p>
        </p:txBody>
      </p:sp>
      <p:sp>
        <p:nvSpPr>
          <p:cNvPr id="5" name="TextBox 4">
            <a:extLst>
              <a:ext uri="{FF2B5EF4-FFF2-40B4-BE49-F238E27FC236}">
                <a16:creationId xmlns:a16="http://schemas.microsoft.com/office/drawing/2014/main" id="{1EEB4B45-13DE-804A-AE45-69D2F351B77C}"/>
              </a:ext>
            </a:extLst>
          </p:cNvPr>
          <p:cNvSpPr txBox="1"/>
          <p:nvPr/>
        </p:nvSpPr>
        <p:spPr>
          <a:xfrm>
            <a:off x="6206278" y="1427141"/>
            <a:ext cx="5590747" cy="2369880"/>
          </a:xfrm>
          <a:prstGeom prst="rect">
            <a:avLst/>
          </a:prstGeom>
          <a:noFill/>
        </p:spPr>
        <p:txBody>
          <a:bodyPr wrap="square" rtlCol="0">
            <a:spAutoFit/>
          </a:bodyPr>
          <a:lstStyle/>
          <a:p>
            <a:r>
              <a:rPr lang="en-US" sz="2200" b="1" u="sng" dirty="0"/>
              <a:t>Health</a:t>
            </a:r>
          </a:p>
          <a:p>
            <a:r>
              <a:rPr lang="en-US" dirty="0"/>
              <a:t>Illness requiring medical care</a:t>
            </a:r>
          </a:p>
          <a:p>
            <a:r>
              <a:rPr lang="en-US" dirty="0"/>
              <a:t>Injury requiring medical care</a:t>
            </a:r>
          </a:p>
          <a:p>
            <a:r>
              <a:rPr lang="en-US" dirty="0"/>
              <a:t>Outbreak of Disease</a:t>
            </a:r>
          </a:p>
          <a:p>
            <a:r>
              <a:rPr lang="en-US" dirty="0"/>
              <a:t>Pre-existing Mental and/or Physical Health Issues</a:t>
            </a:r>
          </a:p>
          <a:p>
            <a:r>
              <a:rPr lang="en-US" dirty="0"/>
              <a:t>Serious Behavioral/Psychological Concern</a:t>
            </a:r>
          </a:p>
          <a:p>
            <a:r>
              <a:rPr lang="en-US" dirty="0"/>
              <a:t>Unexpected Pregnancy</a:t>
            </a:r>
          </a:p>
          <a:p>
            <a:r>
              <a:rPr lang="en-US" dirty="0"/>
              <a:t>Death</a:t>
            </a:r>
          </a:p>
        </p:txBody>
      </p:sp>
    </p:spTree>
    <p:extLst>
      <p:ext uri="{BB962C8B-B14F-4D97-AF65-F5344CB8AC3E}">
        <p14:creationId xmlns:p14="http://schemas.microsoft.com/office/powerpoint/2010/main" val="212432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9">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11">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8"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5" name="Rectangle 34">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5FC02E5-673D-3D4E-8C0A-1D4B9B336A90}"/>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rPr>
              <a:t>Policy Scope</a:t>
            </a:r>
          </a:p>
        </p:txBody>
      </p:sp>
      <p:cxnSp>
        <p:nvCxnSpPr>
          <p:cNvPr id="37" name="Straight Connector 36">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4EA5233-0E15-4142-848A-407A843A2EA8}"/>
              </a:ext>
            </a:extLst>
          </p:cNvPr>
          <p:cNvSpPr>
            <a:spLocks noGrp="1"/>
          </p:cNvSpPr>
          <p:nvPr>
            <p:ph idx="1"/>
          </p:nvPr>
        </p:nvSpPr>
        <p:spPr>
          <a:xfrm>
            <a:off x="4983164" y="960119"/>
            <a:ext cx="5511800" cy="4734244"/>
          </a:xfrm>
        </p:spPr>
        <p:txBody>
          <a:bodyPr>
            <a:normAutofit fontScale="92500" lnSpcReduction="10000"/>
          </a:bodyPr>
          <a:lstStyle/>
          <a:p>
            <a:pPr>
              <a:lnSpc>
                <a:spcPct val="110000"/>
              </a:lnSpc>
            </a:pPr>
            <a:r>
              <a:rPr lang="en-US" sz="2400" dirty="0"/>
              <a:t>This policy applies to </a:t>
            </a:r>
            <a:r>
              <a:rPr lang="en-US" sz="2400" b="1" dirty="0"/>
              <a:t>all </a:t>
            </a:r>
            <a:r>
              <a:rPr lang="en-US" sz="2400" i="1" dirty="0"/>
              <a:t>Dartmouth Travelers </a:t>
            </a:r>
            <a:r>
              <a:rPr lang="en-US" sz="2400" dirty="0"/>
              <a:t>and any </a:t>
            </a:r>
            <a:r>
              <a:rPr lang="en-US" sz="2400" i="1" dirty="0"/>
              <a:t>Dartmouth Entity </a:t>
            </a:r>
            <a:r>
              <a:rPr lang="en-US" sz="2400" dirty="0"/>
              <a:t>or individual organizing, administering, or funding</a:t>
            </a:r>
            <a:r>
              <a:rPr lang="en-US" sz="2400" i="1" dirty="0"/>
              <a:t> Dartmouth Travel.</a:t>
            </a:r>
          </a:p>
          <a:p>
            <a:pPr>
              <a:lnSpc>
                <a:spcPct val="110000"/>
              </a:lnSpc>
            </a:pPr>
            <a:r>
              <a:rPr lang="en-US" sz="2400" b="1" dirty="0"/>
              <a:t>Dartmouth Entity</a:t>
            </a:r>
            <a:r>
              <a:rPr lang="en-US" sz="2400" dirty="0"/>
              <a:t>: a Dartmouth department, program, or unit.</a:t>
            </a:r>
          </a:p>
          <a:p>
            <a:pPr>
              <a:lnSpc>
                <a:spcPct val="110000"/>
              </a:lnSpc>
            </a:pPr>
            <a:r>
              <a:rPr lang="en-US" sz="2400" b="1" dirty="0"/>
              <a:t>Dartmouth Traveler: </a:t>
            </a:r>
            <a:r>
              <a:rPr lang="en-US" sz="2400" dirty="0"/>
              <a:t>all Dartmouth community members (students, faculty, staff, alumni, volunteers, and others who are participating in Dartmouth programs) participating in </a:t>
            </a:r>
            <a:r>
              <a:rPr lang="en-US" sz="2400" b="1" i="1" dirty="0"/>
              <a:t>Dartmouth Travel</a:t>
            </a:r>
            <a:r>
              <a:rPr lang="en-US" sz="2400" dirty="0"/>
              <a:t>.</a:t>
            </a:r>
          </a:p>
          <a:p>
            <a:pPr>
              <a:lnSpc>
                <a:spcPct val="110000"/>
              </a:lnSpc>
            </a:pPr>
            <a:endParaRPr lang="en-US" sz="2400" dirty="0"/>
          </a:p>
        </p:txBody>
      </p:sp>
    </p:spTree>
    <p:extLst>
      <p:ext uri="{BB962C8B-B14F-4D97-AF65-F5344CB8AC3E}">
        <p14:creationId xmlns:p14="http://schemas.microsoft.com/office/powerpoint/2010/main" val="4264902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8FBD89-4E38-BB49-A19B-44B75725598C}"/>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rPr>
              <a:t>Policy Scope</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A9CF460-9697-D44C-90DE-408ECE5D2E52}"/>
              </a:ext>
            </a:extLst>
          </p:cNvPr>
          <p:cNvSpPr>
            <a:spLocks noGrp="1"/>
          </p:cNvSpPr>
          <p:nvPr>
            <p:ph idx="1"/>
          </p:nvPr>
        </p:nvSpPr>
        <p:spPr>
          <a:xfrm>
            <a:off x="4983163" y="960119"/>
            <a:ext cx="5902323" cy="4310381"/>
          </a:xfrm>
        </p:spPr>
        <p:txBody>
          <a:bodyPr>
            <a:normAutofit/>
          </a:bodyPr>
          <a:lstStyle/>
          <a:p>
            <a:r>
              <a:rPr lang="en-US" sz="2400" b="1" dirty="0"/>
              <a:t>Dartmouth Travel: </a:t>
            </a:r>
            <a:r>
              <a:rPr lang="en-US" sz="2400" dirty="0"/>
              <a:t>travel that Dartmouth </a:t>
            </a:r>
            <a:r>
              <a:rPr lang="en-US" sz="2400" b="1" dirty="0"/>
              <a:t>requires, supports, supervises, controls, or manages</a:t>
            </a:r>
            <a:r>
              <a:rPr lang="en-US" sz="2400" dirty="0"/>
              <a:t>, which is financially supported by Dartmouth or through any Dartmouth account, and/or is expected to result in the granting of academic credit from Dartmouth. </a:t>
            </a:r>
          </a:p>
        </p:txBody>
      </p:sp>
    </p:spTree>
    <p:extLst>
      <p:ext uri="{BB962C8B-B14F-4D97-AF65-F5344CB8AC3E}">
        <p14:creationId xmlns:p14="http://schemas.microsoft.com/office/powerpoint/2010/main" val="133709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D9F800-300A-F849-9E70-58573489C4D7}"/>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rPr>
              <a:t>Policy Scope</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184B9F-60EF-9446-A1C9-1489336A68CD}"/>
              </a:ext>
            </a:extLst>
          </p:cNvPr>
          <p:cNvSpPr>
            <a:spLocks noGrp="1"/>
          </p:cNvSpPr>
          <p:nvPr>
            <p:ph idx="1"/>
          </p:nvPr>
        </p:nvSpPr>
        <p:spPr>
          <a:xfrm>
            <a:off x="4983164" y="960120"/>
            <a:ext cx="5511800" cy="4171278"/>
          </a:xfrm>
        </p:spPr>
        <p:txBody>
          <a:bodyPr>
            <a:normAutofit/>
          </a:bodyPr>
          <a:lstStyle/>
          <a:p>
            <a:r>
              <a:rPr lang="en-US" sz="2800" dirty="0"/>
              <a:t>This includes travel supported by external grants (e.g., from federal agencies or private foundations) made to Dartmouth</a:t>
            </a:r>
          </a:p>
        </p:txBody>
      </p:sp>
    </p:spTree>
    <p:extLst>
      <p:ext uri="{BB962C8B-B14F-4D97-AF65-F5344CB8AC3E}">
        <p14:creationId xmlns:p14="http://schemas.microsoft.com/office/powerpoint/2010/main" val="150676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B2108-EC3F-7949-A0D7-135085EB53B1}"/>
              </a:ext>
            </a:extLst>
          </p:cNvPr>
          <p:cNvSpPr>
            <a:spLocks noGrp="1"/>
          </p:cNvSpPr>
          <p:nvPr>
            <p:ph type="title"/>
          </p:nvPr>
        </p:nvSpPr>
        <p:spPr/>
        <p:txBody>
          <a:bodyPr/>
          <a:lstStyle/>
          <a:p>
            <a:r>
              <a:rPr lang="en-US" b="1" dirty="0"/>
              <a:t>Policy Purpose</a:t>
            </a:r>
          </a:p>
        </p:txBody>
      </p:sp>
      <p:sp>
        <p:nvSpPr>
          <p:cNvPr id="3" name="Text Placeholder 2">
            <a:extLst>
              <a:ext uri="{FF2B5EF4-FFF2-40B4-BE49-F238E27FC236}">
                <a16:creationId xmlns:a16="http://schemas.microsoft.com/office/drawing/2014/main" id="{E3D3CB2D-5E61-D046-AF62-2A2E667857C4}"/>
              </a:ext>
            </a:extLst>
          </p:cNvPr>
          <p:cNvSpPr>
            <a:spLocks noGrp="1"/>
          </p:cNvSpPr>
          <p:nvPr>
            <p:ph type="body" idx="1"/>
          </p:nvPr>
        </p:nvSpPr>
        <p:spPr>
          <a:xfrm>
            <a:off x="5125137" y="1651611"/>
            <a:ext cx="6265088" cy="685800"/>
          </a:xfrm>
        </p:spPr>
        <p:txBody>
          <a:bodyPr/>
          <a:lstStyle/>
          <a:p>
            <a:r>
              <a:rPr lang="en-US" dirty="0"/>
              <a:t>Globally-Engaged Scholarship</a:t>
            </a:r>
          </a:p>
        </p:txBody>
      </p:sp>
      <p:sp>
        <p:nvSpPr>
          <p:cNvPr id="4" name="Content Placeholder 3">
            <a:extLst>
              <a:ext uri="{FF2B5EF4-FFF2-40B4-BE49-F238E27FC236}">
                <a16:creationId xmlns:a16="http://schemas.microsoft.com/office/drawing/2014/main" id="{BD0C1C72-9BA4-3147-ABE7-5ADF413018C8}"/>
              </a:ext>
            </a:extLst>
          </p:cNvPr>
          <p:cNvSpPr>
            <a:spLocks noGrp="1"/>
          </p:cNvSpPr>
          <p:nvPr>
            <p:ph sz="half" idx="2"/>
          </p:nvPr>
        </p:nvSpPr>
        <p:spPr>
          <a:xfrm>
            <a:off x="5125304" y="2337411"/>
            <a:ext cx="6602869" cy="4116398"/>
          </a:xfrm>
        </p:spPr>
        <p:txBody>
          <a:bodyPr>
            <a:noAutofit/>
          </a:bodyPr>
          <a:lstStyle/>
          <a:p>
            <a:pPr>
              <a:lnSpc>
                <a:spcPct val="100000"/>
              </a:lnSpc>
            </a:pPr>
            <a:r>
              <a:rPr lang="en-US" sz="2000" dirty="0"/>
              <a:t>Dartmouth is committed to supporting </a:t>
            </a:r>
          </a:p>
          <a:p>
            <a:pPr lvl="1">
              <a:lnSpc>
                <a:spcPct val="100000"/>
              </a:lnSpc>
            </a:pPr>
            <a:r>
              <a:rPr lang="en-US" sz="1800" dirty="0"/>
              <a:t>domestic and international travel opportunities and </a:t>
            </a:r>
          </a:p>
          <a:p>
            <a:pPr lvl="1">
              <a:lnSpc>
                <a:spcPct val="100000"/>
              </a:lnSpc>
            </a:pPr>
            <a:r>
              <a:rPr lang="en-US" sz="1800" dirty="0"/>
              <a:t>off-campus and experiential study, research, fieldwork, </a:t>
            </a:r>
          </a:p>
          <a:p>
            <a:pPr lvl="1">
              <a:lnSpc>
                <a:spcPct val="100000"/>
              </a:lnSpc>
            </a:pPr>
            <a:r>
              <a:rPr lang="en-US" sz="1800" dirty="0"/>
              <a:t>community-based learning, internships, and other activities for all members of the Dartmouth community. </a:t>
            </a:r>
          </a:p>
          <a:p>
            <a:pPr>
              <a:lnSpc>
                <a:spcPct val="100000"/>
              </a:lnSpc>
            </a:pPr>
            <a:r>
              <a:rPr lang="en-US" sz="2000" dirty="0"/>
              <a:t>Dartmouth recognizes that its scholars are part of intellectual communities that span the globe, and supports its students, staff, and faculty to travel to perform scholarly work, attend scientific conferences, present their discoveries, serve as peer reviewers, and engage in other forms of academic and scholarly partnership.</a:t>
            </a:r>
          </a:p>
        </p:txBody>
      </p:sp>
    </p:spTree>
    <p:extLst>
      <p:ext uri="{BB962C8B-B14F-4D97-AF65-F5344CB8AC3E}">
        <p14:creationId xmlns:p14="http://schemas.microsoft.com/office/powerpoint/2010/main" val="227149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B2108-EC3F-7949-A0D7-135085EB53B1}"/>
              </a:ext>
            </a:extLst>
          </p:cNvPr>
          <p:cNvSpPr>
            <a:spLocks noGrp="1"/>
          </p:cNvSpPr>
          <p:nvPr>
            <p:ph type="title"/>
          </p:nvPr>
        </p:nvSpPr>
        <p:spPr/>
        <p:txBody>
          <a:bodyPr/>
          <a:lstStyle/>
          <a:p>
            <a:r>
              <a:rPr lang="en-US" b="1" dirty="0"/>
              <a:t>Policy Purpose</a:t>
            </a:r>
          </a:p>
        </p:txBody>
      </p:sp>
      <p:sp>
        <p:nvSpPr>
          <p:cNvPr id="5" name="Text Placeholder 4">
            <a:extLst>
              <a:ext uri="{FF2B5EF4-FFF2-40B4-BE49-F238E27FC236}">
                <a16:creationId xmlns:a16="http://schemas.microsoft.com/office/drawing/2014/main" id="{7F2F7226-CA09-1A43-BE4D-FF505E5F733E}"/>
              </a:ext>
            </a:extLst>
          </p:cNvPr>
          <p:cNvSpPr>
            <a:spLocks noGrp="1"/>
          </p:cNvSpPr>
          <p:nvPr>
            <p:ph type="body" sz="quarter" idx="3"/>
          </p:nvPr>
        </p:nvSpPr>
        <p:spPr>
          <a:xfrm>
            <a:off x="5038585" y="1678115"/>
            <a:ext cx="6264414" cy="685800"/>
          </a:xfrm>
        </p:spPr>
        <p:txBody>
          <a:bodyPr/>
          <a:lstStyle/>
          <a:p>
            <a:r>
              <a:rPr lang="en-US" dirty="0"/>
              <a:t>Risk mitigation &amp; Support</a:t>
            </a:r>
          </a:p>
        </p:txBody>
      </p:sp>
      <p:sp>
        <p:nvSpPr>
          <p:cNvPr id="6" name="Content Placeholder 5">
            <a:extLst>
              <a:ext uri="{FF2B5EF4-FFF2-40B4-BE49-F238E27FC236}">
                <a16:creationId xmlns:a16="http://schemas.microsoft.com/office/drawing/2014/main" id="{C22D8696-4A16-D441-9665-E052CD68A34D}"/>
              </a:ext>
            </a:extLst>
          </p:cNvPr>
          <p:cNvSpPr>
            <a:spLocks noGrp="1"/>
          </p:cNvSpPr>
          <p:nvPr>
            <p:ph sz="quarter" idx="4"/>
          </p:nvPr>
        </p:nvSpPr>
        <p:spPr>
          <a:xfrm>
            <a:off x="5037411" y="2241252"/>
            <a:ext cx="6265588" cy="2583160"/>
          </a:xfrm>
        </p:spPr>
        <p:txBody>
          <a:bodyPr>
            <a:noAutofit/>
          </a:bodyPr>
          <a:lstStyle/>
          <a:p>
            <a:r>
              <a:rPr lang="en-US" sz="2000" dirty="0"/>
              <a:t>Supporting these activities requires managing risk and weighing the benefits to participants to maximize personal safety and compliance with regulations, while enhancing the academic experience and respecting commitments to our off-campus partners.</a:t>
            </a:r>
          </a:p>
          <a:p>
            <a:endParaRPr lang="en-US" sz="2000" dirty="0"/>
          </a:p>
        </p:txBody>
      </p:sp>
    </p:spTree>
    <p:extLst>
      <p:ext uri="{BB962C8B-B14F-4D97-AF65-F5344CB8AC3E}">
        <p14:creationId xmlns:p14="http://schemas.microsoft.com/office/powerpoint/2010/main" val="175875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0A1C8C4-5928-5E49-BD52-C597FEA46392}"/>
              </a:ext>
            </a:extLst>
          </p:cNvPr>
          <p:cNvSpPr>
            <a:spLocks noGrp="1"/>
          </p:cNvSpPr>
          <p:nvPr>
            <p:ph type="ctrTitle"/>
          </p:nvPr>
        </p:nvSpPr>
        <p:spPr>
          <a:xfrm>
            <a:off x="1756043" y="1286121"/>
            <a:ext cx="8679915" cy="3171375"/>
          </a:xfrm>
        </p:spPr>
        <p:txBody>
          <a:bodyPr anchor="ctr">
            <a:normAutofit/>
          </a:bodyPr>
          <a:lstStyle/>
          <a:p>
            <a:r>
              <a:rPr lang="en-US" sz="6000" dirty="0">
                <a:solidFill>
                  <a:srgbClr val="C00000"/>
                </a:solidFill>
              </a:rPr>
              <a:t>Travel Registration</a:t>
            </a:r>
          </a:p>
        </p:txBody>
      </p:sp>
    </p:spTree>
    <p:extLst>
      <p:ext uri="{BB962C8B-B14F-4D97-AF65-F5344CB8AC3E}">
        <p14:creationId xmlns:p14="http://schemas.microsoft.com/office/powerpoint/2010/main" val="88988484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4142</TotalTime>
  <Words>1634</Words>
  <Application>Microsoft Office PowerPoint</Application>
  <PresentationFormat>Widescreen</PresentationFormat>
  <Paragraphs>143</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Rockwell</vt:lpstr>
      <vt:lpstr>Wingdings</vt:lpstr>
      <vt:lpstr>Atlas</vt:lpstr>
      <vt:lpstr>Dartmouth Travel Safety Policy Info Session: what you need to know before traveling  internationally</vt:lpstr>
      <vt:lpstr>Travel Safety Policy revision(s)</vt:lpstr>
      <vt:lpstr>Unfortunately, the unexpected happens</vt:lpstr>
      <vt:lpstr>Policy Scope</vt:lpstr>
      <vt:lpstr>Policy Scope</vt:lpstr>
      <vt:lpstr>Policy Scope</vt:lpstr>
      <vt:lpstr>Policy Purpose</vt:lpstr>
      <vt:lpstr>Policy Purpose</vt:lpstr>
      <vt:lpstr>Travel Registration</vt:lpstr>
      <vt:lpstr>Travel Registry</vt:lpstr>
      <vt:lpstr>Travel Exceptions</vt:lpstr>
      <vt:lpstr>Travel Exceptions  (formerly known as “Travel Waivers”)</vt:lpstr>
      <vt:lpstr>PowerPoint Presentation</vt:lpstr>
      <vt:lpstr>PowerPoint Presentation</vt:lpstr>
      <vt:lpstr>Who and when for travel exceptions</vt:lpstr>
      <vt:lpstr>2 tasks to comply!  Funding/re-imbursement may be declined for noncompliance</vt:lpstr>
      <vt:lpstr>Dartmouth Entity Requirements for student travelers</vt:lpstr>
      <vt:lpstr>Requirements</vt:lpstr>
      <vt:lpstr>Orientations &amp; Pre-Departure</vt:lpstr>
      <vt:lpstr>Required Oversight: Policies &amp; Procedures</vt:lpstr>
      <vt:lpstr>Required Oversight: Policies &amp; Procedures</vt:lpstr>
      <vt:lpstr>Dartmouth After-Hours Support:</vt:lpstr>
      <vt:lpstr>Required Oversight:  Participant Records</vt:lpstr>
      <vt:lpstr>Required Oversight:  Participant Records</vt:lpstr>
      <vt:lpstr>Resources: Via website</vt:lpstr>
      <vt:lpstr>Your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Dartmouth College Travel Safety Policy</dc:title>
  <dc:creator>Amy M. Newcomb</dc:creator>
  <cp:lastModifiedBy>Diane M. Travis</cp:lastModifiedBy>
  <cp:revision>41</cp:revision>
  <dcterms:created xsi:type="dcterms:W3CDTF">2020-01-10T20:27:18Z</dcterms:created>
  <dcterms:modified xsi:type="dcterms:W3CDTF">2023-06-29T14:30:07Z</dcterms:modified>
</cp:coreProperties>
</file>